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0" r:id="rId3"/>
    <p:sldId id="291" r:id="rId4"/>
    <p:sldId id="305" r:id="rId5"/>
    <p:sldId id="299" r:id="rId6"/>
    <p:sldId id="306" r:id="rId7"/>
    <p:sldId id="304" r:id="rId8"/>
    <p:sldId id="307" r:id="rId9"/>
    <p:sldId id="308" r:id="rId10"/>
    <p:sldId id="298" r:id="rId11"/>
    <p:sldId id="295" r:id="rId12"/>
    <p:sldId id="297" r:id="rId13"/>
    <p:sldId id="296" r:id="rId14"/>
    <p:sldId id="309" r:id="rId15"/>
    <p:sldId id="294" r:id="rId16"/>
    <p:sldId id="293" r:id="rId17"/>
    <p:sldId id="300" r:id="rId18"/>
    <p:sldId id="302" r:id="rId19"/>
    <p:sldId id="301" r:id="rId20"/>
    <p:sldId id="292" r:id="rId21"/>
    <p:sldId id="303" r:id="rId22"/>
    <p:sldId id="310" r:id="rId23"/>
    <p:sldId id="289" r:id="rId24"/>
    <p:sldId id="288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77" d="100"/>
          <a:sy n="77" d="100"/>
        </p:scale>
        <p:origin x="5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183FE-F92A-7743-A00D-8B34FD28B6D2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B44C502-5203-394B-B335-564898483417}">
      <dgm:prSet phldrT="[Текст]"/>
      <dgm:spPr/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Слаботочные системы здания</a:t>
          </a:r>
          <a:endParaRPr lang="ru-RU" dirty="0">
            <a:solidFill>
              <a:schemeClr val="tx1"/>
            </a:solidFill>
          </a:endParaRPr>
        </a:p>
      </dgm:t>
    </dgm:pt>
    <dgm:pt modelId="{DEF92AFE-3FEB-3B42-BFBC-4A8CF9DB0686}" type="parTrans" cxnId="{BCFED9DA-B338-AC40-AD01-8FE408E97AA6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F147D0F-8C96-4E41-8F71-0F80C88F8007}" type="sibTrans" cxnId="{BCFED9DA-B338-AC40-AD01-8FE408E97AA6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8827F598-BA62-B04E-82B2-FAC68FDC4C25}">
      <dgm:prSet phldrT="[Текст]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Системы безопасности </a:t>
          </a:r>
          <a:endParaRPr lang="ru-RU" dirty="0">
            <a:solidFill>
              <a:schemeClr val="tx1"/>
            </a:solidFill>
          </a:endParaRPr>
        </a:p>
      </dgm:t>
    </dgm:pt>
    <dgm:pt modelId="{B05294B6-3536-EA4E-834D-22B1D0880EFC}" type="parTrans" cxnId="{B94D5F39-8027-C049-9E9B-1DD7810949A0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25E0ACB5-BB9B-9C4F-A29A-58EE220A091B}" type="sibTrans" cxnId="{B94D5F39-8027-C049-9E9B-1DD7810949A0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25405ED-D9EC-8544-9CDD-A5FB82776E32}">
      <dgm:prSet phldrT="[Текст]"/>
      <dgm:sp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Телекоммуникационные системы</a:t>
          </a:r>
          <a:endParaRPr lang="ru-RU" dirty="0">
            <a:solidFill>
              <a:schemeClr val="tx1"/>
            </a:solidFill>
          </a:endParaRPr>
        </a:p>
      </dgm:t>
    </dgm:pt>
    <dgm:pt modelId="{09808D58-B086-B443-A699-AF36348C6914}" type="parTrans" cxnId="{FEF66D29-9762-1B43-8AAE-377FC19B6636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212FD1B-5193-F24E-9875-186B1080A718}" type="sibTrans" cxnId="{FEF66D29-9762-1B43-8AAE-377FC19B6636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C93A785D-6E4A-284A-9678-C244022CC8CC}">
      <dgm:prSet phldrT="[Текст]"/>
      <dgm:spPr>
        <a:gradFill flip="none" rotWithShape="0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Инженерные системы</a:t>
          </a:r>
          <a:endParaRPr lang="ru-RU" dirty="0">
            <a:solidFill>
              <a:schemeClr val="tx1"/>
            </a:solidFill>
          </a:endParaRPr>
        </a:p>
      </dgm:t>
    </dgm:pt>
    <dgm:pt modelId="{82C865D5-4E28-8B4A-80B9-51412FE7AB47}" type="parTrans" cxnId="{3CF83119-F729-7642-8A0E-95311A3998F5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54B045C1-15CD-B547-9374-C9C092EADEF6}" type="sibTrans" cxnId="{3CF83119-F729-7642-8A0E-95311A3998F5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FE80E721-E3E9-BC48-BBBD-F29207D73519}" type="pres">
      <dgm:prSet presAssocID="{97F183FE-F92A-7743-A00D-8B34FD28B6D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BA867C4-2B4A-EA4D-BFE1-74F65C2115FD}" type="pres">
      <dgm:prSet presAssocID="{EB44C502-5203-394B-B335-564898483417}" presName="singleCycle" presStyleCnt="0"/>
      <dgm:spPr/>
    </dgm:pt>
    <dgm:pt modelId="{FD1BDD68-4E5B-0D4B-AF99-4774CB8233DD}" type="pres">
      <dgm:prSet presAssocID="{EB44C502-5203-394B-B335-564898483417}" presName="singleCenter" presStyleLbl="node1" presStyleIdx="0" presStyleCnt="4" custScaleX="249077" custLinFactNeighborX="-678" custLinFactNeighborY="-11300">
        <dgm:presLayoutVars>
          <dgm:chMax val="7"/>
          <dgm:chPref val="7"/>
        </dgm:presLayoutVars>
      </dgm:prSet>
      <dgm:spPr/>
      <dgm:t>
        <a:bodyPr/>
        <a:lstStyle/>
        <a:p>
          <a:endParaRPr lang="ru-RU"/>
        </a:p>
      </dgm:t>
    </dgm:pt>
    <dgm:pt modelId="{DCF3B32F-8B38-A64C-BA94-CE53E7BCC30B}" type="pres">
      <dgm:prSet presAssocID="{B05294B6-3536-EA4E-834D-22B1D0880EFC}" presName="Name56" presStyleLbl="parChTrans1D2" presStyleIdx="0" presStyleCnt="3"/>
      <dgm:spPr/>
    </dgm:pt>
    <dgm:pt modelId="{8964C03A-4C36-DC4D-87BC-E11D580067D6}" type="pres">
      <dgm:prSet presAssocID="{8827F598-BA62-B04E-82B2-FAC68FDC4C25}" presName="text0" presStyleLbl="node1" presStyleIdx="1" presStyleCnt="4" custScaleX="284041">
        <dgm:presLayoutVars>
          <dgm:bulletEnabled val="1"/>
        </dgm:presLayoutVars>
      </dgm:prSet>
      <dgm:spPr/>
    </dgm:pt>
    <dgm:pt modelId="{DC2FD82B-D64A-2846-90BD-976E3742D3B3}" type="pres">
      <dgm:prSet presAssocID="{09808D58-B086-B443-A699-AF36348C6914}" presName="Name56" presStyleLbl="parChTrans1D2" presStyleIdx="1" presStyleCnt="3"/>
      <dgm:spPr/>
    </dgm:pt>
    <dgm:pt modelId="{1730B8A9-931A-1D45-A1B5-E0C015F7EAC7}" type="pres">
      <dgm:prSet presAssocID="{325405ED-D9EC-8544-9CDD-A5FB82776E32}" presName="text0" presStyleLbl="node1" presStyleIdx="2" presStyleCnt="4" custScaleX="285320" custRadScaleRad="116857" custRadScaleInc="308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F01A28D-7E9F-6C48-B288-7580AB2B3104}" type="pres">
      <dgm:prSet presAssocID="{82C865D5-4E28-8B4A-80B9-51412FE7AB47}" presName="Name56" presStyleLbl="parChTrans1D2" presStyleIdx="2" presStyleCnt="3"/>
      <dgm:spPr/>
    </dgm:pt>
    <dgm:pt modelId="{7976961D-7813-0040-BFFE-1F5F49984991}" type="pres">
      <dgm:prSet presAssocID="{C93A785D-6E4A-284A-9678-C244022CC8CC}" presName="text0" presStyleLbl="node1" presStyleIdx="3" presStyleCnt="4" custScaleX="322112" custRadScaleRad="157745" custRadScaleInc="1177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6D83DCC-66B2-A646-8776-E4ECAE2AB321}" type="presOf" srcId="{325405ED-D9EC-8544-9CDD-A5FB82776E32}" destId="{1730B8A9-931A-1D45-A1B5-E0C015F7EAC7}" srcOrd="0" destOrd="0" presId="urn:microsoft.com/office/officeart/2008/layout/RadialCluster"/>
    <dgm:cxn modelId="{1A3BCA23-5D8B-794F-86C1-D6A876FE81CE}" type="presOf" srcId="{EB44C502-5203-394B-B335-564898483417}" destId="{FD1BDD68-4E5B-0D4B-AF99-4774CB8233DD}" srcOrd="0" destOrd="0" presId="urn:microsoft.com/office/officeart/2008/layout/RadialCluster"/>
    <dgm:cxn modelId="{FF80BF6F-56A5-0B4B-9632-B97667F67CF4}" type="presOf" srcId="{B05294B6-3536-EA4E-834D-22B1D0880EFC}" destId="{DCF3B32F-8B38-A64C-BA94-CE53E7BCC30B}" srcOrd="0" destOrd="0" presId="urn:microsoft.com/office/officeart/2008/layout/RadialCluster"/>
    <dgm:cxn modelId="{80DD39DC-3126-2F45-83A4-EF1B6B0CBA0E}" type="presOf" srcId="{8827F598-BA62-B04E-82B2-FAC68FDC4C25}" destId="{8964C03A-4C36-DC4D-87BC-E11D580067D6}" srcOrd="0" destOrd="0" presId="urn:microsoft.com/office/officeart/2008/layout/RadialCluster"/>
    <dgm:cxn modelId="{3CF83119-F729-7642-8A0E-95311A3998F5}" srcId="{EB44C502-5203-394B-B335-564898483417}" destId="{C93A785D-6E4A-284A-9678-C244022CC8CC}" srcOrd="2" destOrd="0" parTransId="{82C865D5-4E28-8B4A-80B9-51412FE7AB47}" sibTransId="{54B045C1-15CD-B547-9374-C9C092EADEF6}"/>
    <dgm:cxn modelId="{0B147FE5-E9E3-B24D-8F6C-E8453068234D}" type="presOf" srcId="{09808D58-B086-B443-A699-AF36348C6914}" destId="{DC2FD82B-D64A-2846-90BD-976E3742D3B3}" srcOrd="0" destOrd="0" presId="urn:microsoft.com/office/officeart/2008/layout/RadialCluster"/>
    <dgm:cxn modelId="{F3731E8D-CAA9-8C4A-8485-6A41A5EFDCC6}" type="presOf" srcId="{97F183FE-F92A-7743-A00D-8B34FD28B6D2}" destId="{FE80E721-E3E9-BC48-BBBD-F29207D73519}" srcOrd="0" destOrd="0" presId="urn:microsoft.com/office/officeart/2008/layout/RadialCluster"/>
    <dgm:cxn modelId="{FEF66D29-9762-1B43-8AAE-377FC19B6636}" srcId="{EB44C502-5203-394B-B335-564898483417}" destId="{325405ED-D9EC-8544-9CDD-A5FB82776E32}" srcOrd="1" destOrd="0" parTransId="{09808D58-B086-B443-A699-AF36348C6914}" sibTransId="{3212FD1B-5193-F24E-9875-186B1080A718}"/>
    <dgm:cxn modelId="{BCFED9DA-B338-AC40-AD01-8FE408E97AA6}" srcId="{97F183FE-F92A-7743-A00D-8B34FD28B6D2}" destId="{EB44C502-5203-394B-B335-564898483417}" srcOrd="0" destOrd="0" parTransId="{DEF92AFE-3FEB-3B42-BFBC-4A8CF9DB0686}" sibTransId="{EF147D0F-8C96-4E41-8F71-0F80C88F8007}"/>
    <dgm:cxn modelId="{B94D5F39-8027-C049-9E9B-1DD7810949A0}" srcId="{EB44C502-5203-394B-B335-564898483417}" destId="{8827F598-BA62-B04E-82B2-FAC68FDC4C25}" srcOrd="0" destOrd="0" parTransId="{B05294B6-3536-EA4E-834D-22B1D0880EFC}" sibTransId="{25E0ACB5-BB9B-9C4F-A29A-58EE220A091B}"/>
    <dgm:cxn modelId="{69F6D055-C7B0-D742-B313-FD21A19C75C1}" type="presOf" srcId="{82C865D5-4E28-8B4A-80B9-51412FE7AB47}" destId="{5F01A28D-7E9F-6C48-B288-7580AB2B3104}" srcOrd="0" destOrd="0" presId="urn:microsoft.com/office/officeart/2008/layout/RadialCluster"/>
    <dgm:cxn modelId="{CA5F4D87-23FF-4C4D-BC04-E42377EDA6FB}" type="presOf" srcId="{C93A785D-6E4A-284A-9678-C244022CC8CC}" destId="{7976961D-7813-0040-BFFE-1F5F49984991}" srcOrd="0" destOrd="0" presId="urn:microsoft.com/office/officeart/2008/layout/RadialCluster"/>
    <dgm:cxn modelId="{63149165-71C0-264B-9531-75BAA47887A4}" type="presParOf" srcId="{FE80E721-E3E9-BC48-BBBD-F29207D73519}" destId="{8BA867C4-2B4A-EA4D-BFE1-74F65C2115FD}" srcOrd="0" destOrd="0" presId="urn:microsoft.com/office/officeart/2008/layout/RadialCluster"/>
    <dgm:cxn modelId="{1E9D7258-70F9-3145-8C41-8FDF89214EFA}" type="presParOf" srcId="{8BA867C4-2B4A-EA4D-BFE1-74F65C2115FD}" destId="{FD1BDD68-4E5B-0D4B-AF99-4774CB8233DD}" srcOrd="0" destOrd="0" presId="urn:microsoft.com/office/officeart/2008/layout/RadialCluster"/>
    <dgm:cxn modelId="{68F18032-8080-3A4C-872B-82694A4C3CF4}" type="presParOf" srcId="{8BA867C4-2B4A-EA4D-BFE1-74F65C2115FD}" destId="{DCF3B32F-8B38-A64C-BA94-CE53E7BCC30B}" srcOrd="1" destOrd="0" presId="urn:microsoft.com/office/officeart/2008/layout/RadialCluster"/>
    <dgm:cxn modelId="{90854AA9-3EF6-BE44-970B-F9014B43FA4A}" type="presParOf" srcId="{8BA867C4-2B4A-EA4D-BFE1-74F65C2115FD}" destId="{8964C03A-4C36-DC4D-87BC-E11D580067D6}" srcOrd="2" destOrd="0" presId="urn:microsoft.com/office/officeart/2008/layout/RadialCluster"/>
    <dgm:cxn modelId="{F164B64A-AEAD-3E48-876E-4F164D6A5E55}" type="presParOf" srcId="{8BA867C4-2B4A-EA4D-BFE1-74F65C2115FD}" destId="{DC2FD82B-D64A-2846-90BD-976E3742D3B3}" srcOrd="3" destOrd="0" presId="urn:microsoft.com/office/officeart/2008/layout/RadialCluster"/>
    <dgm:cxn modelId="{39BE632B-1188-6F44-88BC-50B68685AE37}" type="presParOf" srcId="{8BA867C4-2B4A-EA4D-BFE1-74F65C2115FD}" destId="{1730B8A9-931A-1D45-A1B5-E0C015F7EAC7}" srcOrd="4" destOrd="0" presId="urn:microsoft.com/office/officeart/2008/layout/RadialCluster"/>
    <dgm:cxn modelId="{0185CF35-0D3C-D94E-AA1B-8278D26701F1}" type="presParOf" srcId="{8BA867C4-2B4A-EA4D-BFE1-74F65C2115FD}" destId="{5F01A28D-7E9F-6C48-B288-7580AB2B3104}" srcOrd="5" destOrd="0" presId="urn:microsoft.com/office/officeart/2008/layout/RadialCluster"/>
    <dgm:cxn modelId="{D8964B5F-B0CA-4B4B-861E-4FCA9E0F2B05}" type="presParOf" srcId="{8BA867C4-2B4A-EA4D-BFE1-74F65C2115FD}" destId="{7976961D-7813-0040-BFFE-1F5F4998499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BDD68-4E5B-0D4B-AF99-4774CB8233DD}">
      <dsp:nvSpPr>
        <dsp:cNvPr id="0" name=""/>
        <dsp:cNvSpPr/>
      </dsp:nvSpPr>
      <dsp:spPr>
        <a:xfrm>
          <a:off x="3315514" y="2881278"/>
          <a:ext cx="5962903" cy="2394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>
              <a:solidFill>
                <a:schemeClr val="tx1"/>
              </a:solidFill>
            </a:rPr>
            <a:t>Слаботочные системы здания</a:t>
          </a:r>
          <a:endParaRPr lang="ru-RU" sz="3500" kern="1200" dirty="0">
            <a:solidFill>
              <a:schemeClr val="tx1"/>
            </a:solidFill>
          </a:endParaRPr>
        </a:p>
      </dsp:txBody>
      <dsp:txXfrm>
        <a:off x="3432379" y="2998143"/>
        <a:ext cx="5729173" cy="2160270"/>
      </dsp:txXfrm>
    </dsp:sp>
    <dsp:sp modelId="{DCF3B32F-8B38-A64C-BA94-CE53E7BCC30B}">
      <dsp:nvSpPr>
        <dsp:cNvPr id="0" name=""/>
        <dsp:cNvSpPr/>
      </dsp:nvSpPr>
      <dsp:spPr>
        <a:xfrm rot="16260221">
          <a:off x="5901300" y="2457278"/>
          <a:ext cx="8481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12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4C03A-4C36-DC4D-87BC-E11D580067D6}">
      <dsp:nvSpPr>
        <dsp:cNvPr id="0" name=""/>
        <dsp:cNvSpPr/>
      </dsp:nvSpPr>
      <dsp:spPr>
        <a:xfrm>
          <a:off x="4068863" y="429299"/>
          <a:ext cx="4555960" cy="1603980"/>
        </a:xfrm>
        <a:prstGeom prst="roundRect">
          <a:avLst/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>
              <a:solidFill>
                <a:schemeClr val="tx1"/>
              </a:solidFill>
            </a:rPr>
            <a:t>Системы безопасности </a:t>
          </a:r>
          <a:endParaRPr lang="ru-RU" sz="3500" kern="1200" dirty="0">
            <a:solidFill>
              <a:schemeClr val="tx1"/>
            </a:solidFill>
          </a:endParaRPr>
        </a:p>
      </dsp:txBody>
      <dsp:txXfrm>
        <a:off x="4147163" y="507599"/>
        <a:ext cx="4399360" cy="1447380"/>
      </dsp:txXfrm>
    </dsp:sp>
    <dsp:sp modelId="{DC2FD82B-D64A-2846-90BD-976E3742D3B3}">
      <dsp:nvSpPr>
        <dsp:cNvPr id="0" name=""/>
        <dsp:cNvSpPr/>
      </dsp:nvSpPr>
      <dsp:spPr>
        <a:xfrm rot="2396899">
          <a:off x="7526075" y="5825646"/>
          <a:ext cx="171428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42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0B8A9-931A-1D45-A1B5-E0C015F7EAC7}">
      <dsp:nvSpPr>
        <dsp:cNvPr id="0" name=""/>
        <dsp:cNvSpPr/>
      </dsp:nvSpPr>
      <dsp:spPr>
        <a:xfrm>
          <a:off x="7709612" y="6376013"/>
          <a:ext cx="4576475" cy="1603980"/>
        </a:xfrm>
        <a:prstGeom prst="roundRect">
          <a:avLst/>
        </a:prstGeom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>
              <a:solidFill>
                <a:schemeClr val="tx1"/>
              </a:solidFill>
            </a:rPr>
            <a:t>Телекоммуникационные системы</a:t>
          </a:r>
          <a:endParaRPr lang="ru-RU" sz="3000" kern="1200" dirty="0">
            <a:solidFill>
              <a:schemeClr val="tx1"/>
            </a:solidFill>
          </a:endParaRPr>
        </a:p>
      </dsp:txBody>
      <dsp:txXfrm>
        <a:off x="7787912" y="6454313"/>
        <a:ext cx="4419875" cy="1447380"/>
      </dsp:txXfrm>
    </dsp:sp>
    <dsp:sp modelId="{5F01A28D-7E9F-6C48-B288-7580AB2B3104}">
      <dsp:nvSpPr>
        <dsp:cNvPr id="0" name=""/>
        <dsp:cNvSpPr/>
      </dsp:nvSpPr>
      <dsp:spPr>
        <a:xfrm rot="8412886">
          <a:off x="3348549" y="5822025"/>
          <a:ext cx="170882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0882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6961D-7813-0040-BFFE-1F5F49984991}">
      <dsp:nvSpPr>
        <dsp:cNvPr id="0" name=""/>
        <dsp:cNvSpPr/>
      </dsp:nvSpPr>
      <dsp:spPr>
        <a:xfrm>
          <a:off x="0" y="6368772"/>
          <a:ext cx="5166612" cy="1603980"/>
        </a:xfrm>
        <a:prstGeom prst="roundRect">
          <a:avLst/>
        </a:prstGeom>
        <a:gradFill flip="none" rotWithShape="0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>
              <a:solidFill>
                <a:schemeClr val="tx1"/>
              </a:solidFill>
            </a:rPr>
            <a:t>Инженерные системы</a:t>
          </a:r>
          <a:endParaRPr lang="ru-RU" sz="3500" kern="1200" dirty="0">
            <a:solidFill>
              <a:schemeClr val="tx1"/>
            </a:solidFill>
          </a:endParaRPr>
        </a:p>
      </dsp:txBody>
      <dsp:txXfrm>
        <a:off x="78300" y="6447072"/>
        <a:ext cx="5010012" cy="1447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r>
              <a:t>Формирование информационного поля, где на пересечении возможностей бизнеса, требований и правил государственного регулирования зарождается идея того или иного проекта, которое влияет на развитие проекта в рамках жизненного цикла объекта.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Реализация базовых принципов интегрированного проектирования!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В результате для каждой стадии проекта формируются определенные информационные блоки, что позволяет обеспечить должный уровень прозрачности, контролируемости и управляемости информацией в рамках всего жизненного цикла проекта.</a:t>
            </a:r>
          </a:p>
          <a:p>
            <a:pPr>
              <a:defRPr sz="1200"/>
            </a:pPr>
            <a:r>
              <a:t>В соответсвии с этим подходом контроль качества может осуществляться как в ручном режиме на основании регламентов, законодательных и технических норм, так и в полу автоматическом режиме, когда все проектные данные и решения проверяются на соответствие требованиям: законодательным и техническим нормам, правилам ведения проекта компании, правилам и методике ввода объекта в эксплуатацию и другим корпоративным требованиям.</a:t>
            </a:r>
          </a:p>
          <a:p>
            <a:pPr>
              <a:defRPr sz="1200"/>
            </a:pPr>
            <a:r>
              <a:t>В идеальном случае вся информация по проекту храниться в электронном семантически анализируемом виде связанном с Информационной моделью здания и территории. Все параметры, по которым проводится анализ проекта оцифрованы и могут быть проанализированы в автоматическом режиме. Полная информационная модель здания и территории позволяют проводить комплексный анализ и имитационное моделирование для всесторонней оценки проекта. Так например, инвестиционная модель проекта связана с технико-экономическими показателями объекта, содержащимися в информационной модели здания, которые могут меняться в рамках проектирования, что соответственно должно отражаться на изменении инвестиционной модели. Это позволяет отследить в рамках всего жизненного цикла инвестиционно-строительного проекта бизнес-характеристики и обеспечить максимальный положительный эффект.</a:t>
            </a:r>
          </a:p>
        </p:txBody>
      </p:sp>
    </p:spTree>
    <p:extLst>
      <p:ext uri="{BB962C8B-B14F-4D97-AF65-F5344CB8AC3E}">
        <p14:creationId xmlns:p14="http://schemas.microsoft.com/office/powerpoint/2010/main" val="1054916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r>
              <a:t>Формирование информационного поля, где на пересечении возможностей бизнеса, требований и правил государственного регулирования зарождается идея того или иного проекта, которое влияет на развитие проекта в рамках жизненного цикла объекта.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Реализация базовых принципов интегрированного проектирования!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В результате для каждой стадии проекта формируются определенные информационные блоки, что позволяет обеспечить должный уровень прозрачности, контролируемости и управляемости информацией в рамках всего жизненного цикла проекта.</a:t>
            </a:r>
          </a:p>
          <a:p>
            <a:pPr>
              <a:defRPr sz="1200"/>
            </a:pPr>
            <a:r>
              <a:t>В соответсвии с этим подходом контроль качества может осуществляться как в ручном режиме на основании регламентов, законодательных и технических норм, так и в полу автоматическом режиме, когда все проектные данные и решения проверяются на соответствие требованиям: законодательным и техническим нормам, правилам ведения проекта компании, правилам и методике ввода объекта в эксплуатацию и другим корпоративным требованиям.</a:t>
            </a:r>
          </a:p>
          <a:p>
            <a:pPr>
              <a:defRPr sz="1200"/>
            </a:pPr>
            <a:r>
              <a:t>В идеальном случае вся информация по проекту храниться в электронном семантически анализируемом виде связанном с Информационной моделью здания и территории. Все параметры, по которым проводится анализ проекта оцифрованы и могут быть проанализированы в автоматическом режиме. Полная информационная модель здания и территории позволяют проводить комплексный анализ и имитационное моделирование для всесторонней оценки проекта. Так например, инвестиционная модель проекта связана с технико-экономическими показателями объекта, содержащимися в информационной модели здания, которые могут меняться в рамках проектирования, что соответственно должно отражаться на изменении инвестиционной модели. Это позволяет отследить в рамках всего жизненного цикла инвестиционно-строительного проекта бизнес-характеристики и обеспечить максимальный положительный эффект.</a:t>
            </a:r>
          </a:p>
        </p:txBody>
      </p:sp>
    </p:spTree>
    <p:extLst>
      <p:ext uri="{BB962C8B-B14F-4D97-AF65-F5344CB8AC3E}">
        <p14:creationId xmlns:p14="http://schemas.microsoft.com/office/powerpoint/2010/main" val="976747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r>
              <a:t>Формирование информационного поля, где на пересечении возможностей бизнеса, требований и правил государственного регулирования зарождается идея того или иного проекта, которое влияет на развитие проекта в рамках жизненного цикла объекта.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Реализация базовых принципов интегрированного проектирования!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В результате для каждой стадии проекта формируются определенные информационные блоки, что позволяет обеспечить должный уровень прозрачности, контролируемости и управляемости информацией в рамках всего жизненного цикла проекта.</a:t>
            </a:r>
          </a:p>
          <a:p>
            <a:pPr>
              <a:defRPr sz="1200"/>
            </a:pPr>
            <a:r>
              <a:t>В соответсвии с этим подходом контроль качества может осуществляться как в ручном режиме на основании регламентов, законодательных и технических норм, так и в полу автоматическом режиме, когда все проектные данные и решения проверяются на соответствие требованиям: законодательным и техническим нормам, правилам ведения проекта компании, правилам и методике ввода объекта в эксплуатацию и другим корпоративным требованиям.</a:t>
            </a:r>
          </a:p>
          <a:p>
            <a:pPr>
              <a:defRPr sz="1200"/>
            </a:pPr>
            <a:r>
              <a:t>В идеальном случае вся информация по проекту храниться в электронном семантически анализируемом виде связанном с Информационной моделью здания и территории. Все параметры, по которым проводится анализ проекта оцифрованы и могут быть проанализированы в автоматическом режиме. Полная информационная модель здания и территории позволяют проводить комплексный анализ и имитационное моделирование для всесторонней оценки проекта. Так например, инвестиционная модель проекта связана с технико-экономическими показателями объекта, содержащимися в информационной модели здания, которые могут меняться в рамках проектирования, что соответственно должно отражаться на изменении инвестиционной модели. Это позволяет отследить в рамках всего жизненного цикла инвестиционно-строительного проекта бизнес-характеристики и обеспечить максимальный положительный эффект.</a:t>
            </a:r>
          </a:p>
        </p:txBody>
      </p:sp>
    </p:spTree>
    <p:extLst>
      <p:ext uri="{BB962C8B-B14F-4D97-AF65-F5344CB8AC3E}">
        <p14:creationId xmlns:p14="http://schemas.microsoft.com/office/powerpoint/2010/main" val="804615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r>
              <a:t>Формирование информационного поля, где на пересечении возможностей бизнеса, требований и правил государственного регулирования зарождается идея того или иного проекта, которое влияет на развитие проекта в рамках жизненного цикла объекта.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Реализация базовых принципов интегрированного проектирования!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В результате для каждой стадии проекта формируются определенные информационные блоки, что позволяет обеспечить должный уровень прозрачности, контролируемости и управляемости информацией в рамках всего жизненного цикла проекта.</a:t>
            </a:r>
          </a:p>
          <a:p>
            <a:pPr>
              <a:defRPr sz="1200"/>
            </a:pPr>
            <a:r>
              <a:t>В соответсвии с этим подходом контроль качества может осуществляться как в ручном режиме на основании регламентов, законодательных и технических норм, так и в полу автоматическом режиме, когда все проектные данные и решения проверяются на соответствие требованиям: законодательным и техническим нормам, правилам ведения проекта компании, правилам и методике ввода объекта в эксплуатацию и другим корпоративным требованиям.</a:t>
            </a:r>
          </a:p>
          <a:p>
            <a:pPr>
              <a:defRPr sz="1200"/>
            </a:pPr>
            <a:r>
              <a:t>В идеальном случае вся информация по проекту храниться в электронном семантически анализируемом виде связанном с Информационной моделью здания и территории. Все параметры, по которым проводится анализ проекта оцифрованы и могут быть проанализированы в автоматическом режиме. Полная информационная модель здания и территории позволяют проводить комплексный анализ и имитационное моделирование для всесторонней оценки проекта. Так например, инвестиционная модель проекта связана с технико-экономическими показателями объекта, содержащимися в информационной модели здания, которые могут меняться в рамках проектирования, что соответственно должно отражаться на изменении инвестиционной модели. Это позволяет отследить в рамках всего жизненного цикла инвестиционно-строительного проекта бизнес-характеристики и обеспечить максимальный положительный эффект.</a:t>
            </a:r>
          </a:p>
        </p:txBody>
      </p:sp>
    </p:spTree>
    <p:extLst>
      <p:ext uri="{BB962C8B-B14F-4D97-AF65-F5344CB8AC3E}">
        <p14:creationId xmlns:p14="http://schemas.microsoft.com/office/powerpoint/2010/main" val="1659441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r>
              <a:t>Формирование информационного поля, где на пересечении возможностей бизнеса, требований и правил государственного регулирования зарождается идея того или иного проекта, которое влияет на развитие проекта в рамках жизненного цикла объекта.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Реализация базовых принципов интегрированного проектирования!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В результате для каждой стадии проекта формируются определенные информационные блоки, что позволяет обеспечить должный уровень прозрачности, контролируемости и управляемости информацией в рамках всего жизненного цикла проекта.</a:t>
            </a:r>
          </a:p>
          <a:p>
            <a:pPr>
              <a:defRPr sz="1200"/>
            </a:pPr>
            <a:r>
              <a:t>В соответсвии с этим подходом контроль качества может осуществляться как в ручном режиме на основании регламентов, законодательных и технических норм, так и в полу автоматическом режиме, когда все проектные данные и решения проверяются на соответствие требованиям: законодательным и техническим нормам, правилам ведения проекта компании, правилам и методике ввода объекта в эксплуатацию и другим корпоративным требованиям.</a:t>
            </a:r>
          </a:p>
          <a:p>
            <a:pPr>
              <a:defRPr sz="1200"/>
            </a:pPr>
            <a:r>
              <a:t>В идеальном случае вся информация по проекту храниться в электронном семантически анализируемом виде связанном с Информационной моделью здания и территории. Все параметры, по которым проводится анализ проекта оцифрованы и могут быть проанализированы в автоматическом режиме. Полная информационная модель здания и территории позволяют проводить комплексный анализ и имитационное моделирование для всесторонней оценки проекта. Так например, инвестиционная модель проекта связана с технико-экономическими показателями объекта, содержащимися в информационной модели здания, которые могут меняться в рамках проектирования, что соответственно должно отражаться на изменении инвестиционной модели. Это позволяет отследить в рамках всего жизненного цикла инвестиционно-строительного проекта бизнес-характеристики и обеспечить максимальный положительный эффект.</a:t>
            </a:r>
          </a:p>
        </p:txBody>
      </p:sp>
    </p:spTree>
    <p:extLst>
      <p:ext uri="{BB962C8B-B14F-4D97-AF65-F5344CB8AC3E}">
        <p14:creationId xmlns:p14="http://schemas.microsoft.com/office/powerpoint/2010/main" val="832383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989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565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727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5318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987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32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контроль несанкционированного проникновения в помещения офисного центра: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выдача индивидуальных пропусков для арендаторов;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организация бюро пропусков для посетителей и гостей с возможностью внесения их фотографий и личных данных в базу;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разграничение доступа сотрудников и посетителей в различные офисные помещения, контроль за их перемещениями;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при необходимости - учет рабочего времени персонала офисного центра;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индивидуальная или централизованная постановка/снятие с охраны помещений арендаторами;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охранно-пожарная сигнализация в офисах;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автоматизация рабочих мест сотрудников службы безопасности.</a:t>
            </a:r>
            <a:endParaRPr lang="ru-RU" sz="2400" b="0" i="0" dirty="0">
              <a:effectLst/>
              <a:latin typeface="Avenir Roman"/>
              <a:ea typeface="Avenir Roman"/>
              <a:cs typeface="Avenir Roman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518680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510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7496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r>
              <a:t>Формирование информационного поля, где на пересечении возможностей бизнеса, требований и правил государственного регулирования зарождается идея того или иного проекта, которое влияет на развитие проекта в рамках жизненного цикла объекта.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Реализация базовых принципов интегрированного проектирования!</a:t>
            </a:r>
          </a:p>
          <a:p>
            <a:pPr marL="211666" indent="-211666">
              <a:buSzPct val="100000"/>
              <a:buAutoNum type="arabicPeriod"/>
              <a:defRPr sz="1200"/>
            </a:pPr>
            <a:r>
              <a:t>В результате для каждой стадии проекта формируются определенные информационные блоки, что позволяет обеспечить должный уровень прозрачности, контролируемости и управляемости информацией в рамках всего жизненного цикла проекта.</a:t>
            </a:r>
          </a:p>
          <a:p>
            <a:pPr>
              <a:defRPr sz="1200"/>
            </a:pPr>
            <a:r>
              <a:t>В соответсвии с этим подходом контроль качества может осуществляться как в ручном режиме на основании регламентов, законодательных и технических норм, так и в полу автоматическом режиме, когда все проектные данные и решения проверяются на соответствие требованиям: законодательным и техническим нормам, правилам ведения проекта компании, правилам и методике ввода объекта в эксплуатацию и другим корпоративным требованиям.</a:t>
            </a:r>
          </a:p>
          <a:p>
            <a:pPr>
              <a:defRPr sz="1200"/>
            </a:pPr>
            <a:r>
              <a:t>В идеальном случае вся информация по проекту храниться в электронном семантически анализируемом виде связанном с Информационной моделью здания и территории. Все параметры, по которым проводится анализ проекта оцифрованы и могут быть проанализированы в автоматическом режиме. Полная информационная модель здания и территории позволяют проводить комплексный анализ и имитационное моделирование для всесторонней оценки проекта. Так например, инвестиционная модель проекта связана с технико-экономическими показателями объекта, содержащимися в информационной модели здания, которые могут меняться в рамках проектирования, что соответственно должно отражаться на изменении инвестиционной модели. Это позволяет отследить в рамках всего жизненного цикла инвестиционно-строительного проекта бизнес-характеристики и обеспечить максимальный положительный эффект.</a:t>
            </a:r>
          </a:p>
        </p:txBody>
      </p:sp>
    </p:spTree>
    <p:extLst>
      <p:ext uri="{BB962C8B-B14F-4D97-AF65-F5344CB8AC3E}">
        <p14:creationId xmlns:p14="http://schemas.microsoft.com/office/powerpoint/2010/main" val="200685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контроль несанкционированного проникновения в помещения офисного центра: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выдача индивидуальных пропусков для арендаторов;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организация бюро пропусков для посетителей и гостей с возможностью внесения их фотографий и личных данных в базу;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разграничение доступа сотрудников и посетителей в различные офисные помещения, контроль за их перемещениями;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при необходимости - учет рабочего времени персонала офисного центра;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индивидуальная или централизованная постановка/снятие с охраны помещений арендаторами;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охранно-пожарная сигнализация в офисах;</a:t>
            </a:r>
          </a:p>
          <a:p>
            <a:pPr fontAlgn="base"/>
            <a:r>
              <a:rPr lang="ru-RU" sz="2400" b="0" i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автоматизация рабочих мест сотрудников службы безопасности.</a:t>
            </a:r>
            <a:endParaRPr lang="ru-RU" sz="2400" b="0" i="0" dirty="0">
              <a:effectLst/>
              <a:latin typeface="Avenir Roman"/>
              <a:ea typeface="Avenir Roman"/>
              <a:cs typeface="Avenir Roman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759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035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256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167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704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605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11666" indent="-211666">
              <a:buSzPct val="100000"/>
              <a:buAutoNum type="arabicPeriod"/>
              <a:defRPr sz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22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3394757"/>
            <a:ext cx="10464800" cy="2123627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6388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5" name="IB2S-Logo-new.jpg" descr="IB2S-Logo-ne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5485" y="1073634"/>
            <a:ext cx="3593829" cy="2123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авыч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–Иван Арсентьев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98" name="«Место ввода цитаты».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«Место ввода цитаты».</a:t>
            </a:r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ин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22" name="IB2S-Logo-new.jpg" descr="IB2S-Logo-ne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5485" y="1543534"/>
            <a:ext cx="3593829" cy="212362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24370" y="3953056"/>
            <a:ext cx="11956059" cy="4202661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algn="ctr" defTabSz="457200">
              <a:defRPr sz="4700">
                <a:solidFill>
                  <a:srgbClr val="53585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Текст заголовка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409" y="1574879"/>
            <a:ext cx="1075517" cy="76895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733973"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409" y="1574879"/>
            <a:ext cx="1075517" cy="76895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359410" y="2926079"/>
            <a:ext cx="11998539" cy="4829388"/>
          </a:xfrm>
          <a:prstGeom prst="rect">
            <a:avLst/>
          </a:prstGeom>
        </p:spPr>
        <p:txBody>
          <a:bodyPr lIns="0" tIns="0" rIns="0" bIns="0" anchor="t"/>
          <a:lstStyle>
            <a:lvl1pPr marL="471487" indent="-471487" defTabSz="1300480">
              <a:spcBef>
                <a:spcPts val="1000"/>
              </a:spcBef>
              <a:buSzPct val="100000"/>
              <a:buFont typeface="Arial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06235" indent="-449035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defTabSz="1300480">
              <a:spcBef>
                <a:spcPts val="1000"/>
              </a:spcBef>
              <a:buSzPct val="100000"/>
              <a:buFont typeface="Arial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74520" indent="-502920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31720" indent="-502920" defTabSz="1300480">
              <a:spcBef>
                <a:spcPts val="1000"/>
              </a:spcBef>
              <a:buSzPct val="100000"/>
              <a:buFont typeface="Arial"/>
              <a:buChar char="»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92322" y="8073050"/>
            <a:ext cx="265626" cy="24536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733973">
              <a:defRPr sz="11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409" y="1574879"/>
            <a:ext cx="1075517" cy="768953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359410" y="2926079"/>
            <a:ext cx="11998539" cy="4829388"/>
          </a:xfrm>
          <a:prstGeom prst="rect">
            <a:avLst/>
          </a:prstGeom>
        </p:spPr>
        <p:txBody>
          <a:bodyPr lIns="0" tIns="0" rIns="0" bIns="0" anchor="t"/>
          <a:lstStyle>
            <a:lvl1pPr marL="471487" indent="-471487" defTabSz="1300480">
              <a:spcBef>
                <a:spcPts val="1000"/>
              </a:spcBef>
              <a:buSzPct val="100000"/>
              <a:buFont typeface="Arial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06235" indent="-449035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defTabSz="1300480">
              <a:spcBef>
                <a:spcPts val="1000"/>
              </a:spcBef>
              <a:buSzPct val="100000"/>
              <a:buFont typeface="Arial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74520" indent="-502920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31720" indent="-502920" defTabSz="1300480">
              <a:spcBef>
                <a:spcPts val="1000"/>
              </a:spcBef>
              <a:buSzPct val="100000"/>
              <a:buFont typeface="Arial"/>
              <a:buChar char="»"/>
              <a:defRPr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49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409" y="1574879"/>
            <a:ext cx="1075517" cy="768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92322" y="8073050"/>
            <a:ext cx="265626" cy="24536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733973">
              <a:defRPr sz="11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58" name="инфографика_top.jpg" descr="инфографика_top.jpg"/>
          <p:cNvPicPr>
            <a:picLocks noChangeAspect="1"/>
          </p:cNvPicPr>
          <p:nvPr/>
        </p:nvPicPr>
        <p:blipFill>
          <a:blip r:embed="rId2">
            <a:extLst/>
          </a:blip>
          <a:srcRect l="8217" t="7143" r="30102" b="87880"/>
          <a:stretch>
            <a:fillRect/>
          </a:stretch>
        </p:blipFill>
        <p:spPr>
          <a:xfrm>
            <a:off x="237491" y="160318"/>
            <a:ext cx="12530660" cy="70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399" y="0"/>
                </a:moveTo>
                <a:lnTo>
                  <a:pt x="227" y="3039"/>
                </a:lnTo>
                <a:cubicBezTo>
                  <a:pt x="93" y="5411"/>
                  <a:pt x="37" y="7863"/>
                  <a:pt x="12" y="12362"/>
                </a:cubicBezTo>
                <a:cubicBezTo>
                  <a:pt x="-6" y="15718"/>
                  <a:pt x="-3" y="19309"/>
                  <a:pt x="20" y="20341"/>
                </a:cubicBezTo>
                <a:cubicBezTo>
                  <a:pt x="33" y="20941"/>
                  <a:pt x="199" y="21338"/>
                  <a:pt x="809" y="21600"/>
                </a:cubicBezTo>
                <a:lnTo>
                  <a:pt x="20852" y="21600"/>
                </a:lnTo>
                <a:lnTo>
                  <a:pt x="21261" y="21588"/>
                </a:lnTo>
                <a:lnTo>
                  <a:pt x="21429" y="18137"/>
                </a:lnTo>
                <a:cubicBezTo>
                  <a:pt x="21574" y="15143"/>
                  <a:pt x="21594" y="13687"/>
                  <a:pt x="21577" y="7252"/>
                </a:cubicBezTo>
                <a:lnTo>
                  <a:pt x="21556" y="0"/>
                </a:lnTo>
                <a:lnTo>
                  <a:pt x="3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59" name="Заголовок слайда"/>
          <p:cNvSpPr>
            <a:spLocks noGrp="1"/>
          </p:cNvSpPr>
          <p:nvPr>
            <p:ph type="body" sz="quarter" idx="13"/>
          </p:nvPr>
        </p:nvSpPr>
        <p:spPr>
          <a:xfrm>
            <a:off x="531748" y="190480"/>
            <a:ext cx="11941304" cy="647703"/>
          </a:xfrm>
          <a:prstGeom prst="rect">
            <a:avLst/>
          </a:prstGeom>
        </p:spPr>
        <p:txBody>
          <a:bodyPr/>
          <a:lstStyle/>
          <a:p>
            <a:pPr marL="0" lvl="3" indent="6858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499" y="2603500"/>
            <a:ext cx="11099801" cy="6286500"/>
          </a:xfrm>
          <a:prstGeom prst="rect">
            <a:avLst/>
          </a:prstGeom>
        </p:spPr>
        <p:txBody>
          <a:bodyPr/>
          <a:lstStyle>
            <a:lvl1pPr marL="419805" indent="-419805" defTabSz="830862">
              <a:spcBef>
                <a:spcPts val="5900"/>
              </a:spcBef>
              <a:defRPr sz="3400"/>
            </a:lvl1pPr>
            <a:lvl2pPr marL="864305" indent="-419805" defTabSz="830862">
              <a:spcBef>
                <a:spcPts val="5900"/>
              </a:spcBef>
              <a:defRPr sz="3400"/>
            </a:lvl2pPr>
            <a:lvl3pPr marL="1308805" indent="-419805" defTabSz="830862">
              <a:spcBef>
                <a:spcPts val="5900"/>
              </a:spcBef>
              <a:defRPr sz="3400"/>
            </a:lvl3pPr>
            <a:lvl4pPr marL="1753305" indent="-419805" defTabSz="830862">
              <a:spcBef>
                <a:spcPts val="5900"/>
              </a:spcBef>
              <a:defRPr sz="3400"/>
            </a:lvl4pPr>
            <a:lvl5pPr marL="2197805" indent="-419805" defTabSz="830862">
              <a:spcBef>
                <a:spcPts val="5900"/>
              </a:spcBef>
              <a:defRPr sz="3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25920" y="9251950"/>
            <a:ext cx="340260" cy="342900"/>
          </a:xfrm>
          <a:prstGeom prst="rect">
            <a:avLst/>
          </a:prstGeom>
        </p:spPr>
        <p:txBody>
          <a:bodyPr/>
          <a:lstStyle>
            <a:lvl1pPr defTabSz="830862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8" name="инфографика_top.jpg" descr="инфографика_top.jpg"/>
          <p:cNvPicPr>
            <a:picLocks noChangeAspect="1"/>
          </p:cNvPicPr>
          <p:nvPr/>
        </p:nvPicPr>
        <p:blipFill>
          <a:blip r:embed="rId2">
            <a:extLst/>
          </a:blip>
          <a:srcRect l="8217" t="7143" r="30103" b="87880"/>
          <a:stretch>
            <a:fillRect/>
          </a:stretch>
        </p:blipFill>
        <p:spPr>
          <a:xfrm>
            <a:off x="237261" y="160319"/>
            <a:ext cx="12530131" cy="70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99" y="0"/>
                </a:moveTo>
                <a:lnTo>
                  <a:pt x="227" y="3039"/>
                </a:lnTo>
                <a:cubicBezTo>
                  <a:pt x="93" y="5411"/>
                  <a:pt x="37" y="7863"/>
                  <a:pt x="12" y="12362"/>
                </a:cubicBezTo>
                <a:cubicBezTo>
                  <a:pt x="-6" y="15718"/>
                  <a:pt x="-3" y="19309"/>
                  <a:pt x="20" y="20341"/>
                </a:cubicBezTo>
                <a:cubicBezTo>
                  <a:pt x="33" y="20941"/>
                  <a:pt x="199" y="21338"/>
                  <a:pt x="809" y="21600"/>
                </a:cubicBezTo>
                <a:lnTo>
                  <a:pt x="20853" y="21600"/>
                </a:lnTo>
                <a:lnTo>
                  <a:pt x="21261" y="21588"/>
                </a:lnTo>
                <a:lnTo>
                  <a:pt x="21429" y="18137"/>
                </a:lnTo>
                <a:cubicBezTo>
                  <a:pt x="21574" y="15143"/>
                  <a:pt x="21594" y="13687"/>
                  <a:pt x="21577" y="7252"/>
                </a:cubicBezTo>
                <a:lnTo>
                  <a:pt x="21557" y="0"/>
                </a:lnTo>
                <a:lnTo>
                  <a:pt x="3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79" name="Текст"/>
          <p:cNvSpPr txBox="1">
            <a:spLocks noGrp="1"/>
          </p:cNvSpPr>
          <p:nvPr>
            <p:ph type="body" sz="quarter" idx="13"/>
          </p:nvPr>
        </p:nvSpPr>
        <p:spPr>
          <a:xfrm>
            <a:off x="531748" y="203181"/>
            <a:ext cx="11941304" cy="6223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3" indent="685800" defTabSz="830862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Изображение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слайда"/>
          <p:cNvSpPr txBox="1">
            <a:spLocks noGrp="1"/>
          </p:cNvSpPr>
          <p:nvPr>
            <p:ph type="body" sz="quarter" idx="13"/>
          </p:nvPr>
        </p:nvSpPr>
        <p:spPr>
          <a:xfrm>
            <a:off x="531749" y="190481"/>
            <a:ext cx="11941302" cy="6477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3" indent="6858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Заголовок слайда</a:t>
            </a:r>
          </a:p>
        </p:txBody>
      </p:sp>
      <p:sp>
        <p:nvSpPr>
          <p:cNvPr id="5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0" name="инфографика_top.jpg" descr="инфографика_top.jpg"/>
          <p:cNvPicPr>
            <a:picLocks noChangeAspect="1"/>
          </p:cNvPicPr>
          <p:nvPr/>
        </p:nvPicPr>
        <p:blipFill>
          <a:blip r:embed="rId2">
            <a:extLst/>
          </a:blip>
          <a:srcRect l="8217" t="7143" r="30103" b="87880"/>
          <a:stretch>
            <a:fillRect/>
          </a:stretch>
        </p:blipFill>
        <p:spPr>
          <a:xfrm>
            <a:off x="237261" y="160319"/>
            <a:ext cx="12530131" cy="70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99" y="0"/>
                </a:moveTo>
                <a:lnTo>
                  <a:pt x="227" y="3039"/>
                </a:lnTo>
                <a:cubicBezTo>
                  <a:pt x="93" y="5411"/>
                  <a:pt x="37" y="7863"/>
                  <a:pt x="12" y="12362"/>
                </a:cubicBezTo>
                <a:cubicBezTo>
                  <a:pt x="-6" y="15718"/>
                  <a:pt x="-3" y="19309"/>
                  <a:pt x="20" y="20341"/>
                </a:cubicBezTo>
                <a:cubicBezTo>
                  <a:pt x="33" y="20941"/>
                  <a:pt x="199" y="21338"/>
                  <a:pt x="809" y="21600"/>
                </a:cubicBezTo>
                <a:lnTo>
                  <a:pt x="20853" y="21600"/>
                </a:lnTo>
                <a:lnTo>
                  <a:pt x="21261" y="21588"/>
                </a:lnTo>
                <a:lnTo>
                  <a:pt x="21429" y="18137"/>
                </a:lnTo>
                <a:cubicBezTo>
                  <a:pt x="21574" y="15143"/>
                  <a:pt x="21594" y="13687"/>
                  <a:pt x="21577" y="7252"/>
                </a:cubicBezTo>
                <a:lnTo>
                  <a:pt x="21557" y="0"/>
                </a:lnTo>
                <a:lnTo>
                  <a:pt x="3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61" name="Заголовок слайда"/>
          <p:cNvSpPr txBox="1">
            <a:spLocks noGrp="1"/>
          </p:cNvSpPr>
          <p:nvPr>
            <p:ph type="body" sz="quarter" idx="13"/>
          </p:nvPr>
        </p:nvSpPr>
        <p:spPr>
          <a:xfrm>
            <a:off x="531749" y="190481"/>
            <a:ext cx="11941302" cy="6477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3" indent="6858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Заголовок слайда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1" name="инфографика_top.jpg" descr="инфографика_top.jpg"/>
          <p:cNvPicPr>
            <a:picLocks noChangeAspect="1"/>
          </p:cNvPicPr>
          <p:nvPr/>
        </p:nvPicPr>
        <p:blipFill>
          <a:blip r:embed="rId2">
            <a:extLst/>
          </a:blip>
          <a:srcRect l="8217" t="7143" r="30103" b="87880"/>
          <a:stretch>
            <a:fillRect/>
          </a:stretch>
        </p:blipFill>
        <p:spPr>
          <a:xfrm>
            <a:off x="237261" y="160319"/>
            <a:ext cx="12530131" cy="70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99" y="0"/>
                </a:moveTo>
                <a:lnTo>
                  <a:pt x="227" y="3039"/>
                </a:lnTo>
                <a:cubicBezTo>
                  <a:pt x="93" y="5411"/>
                  <a:pt x="37" y="7863"/>
                  <a:pt x="12" y="12362"/>
                </a:cubicBezTo>
                <a:cubicBezTo>
                  <a:pt x="-6" y="15718"/>
                  <a:pt x="-3" y="19309"/>
                  <a:pt x="20" y="20341"/>
                </a:cubicBezTo>
                <a:cubicBezTo>
                  <a:pt x="33" y="20941"/>
                  <a:pt x="199" y="21338"/>
                  <a:pt x="809" y="21600"/>
                </a:cubicBezTo>
                <a:lnTo>
                  <a:pt x="20853" y="21600"/>
                </a:lnTo>
                <a:lnTo>
                  <a:pt x="21261" y="21588"/>
                </a:lnTo>
                <a:lnTo>
                  <a:pt x="21429" y="18137"/>
                </a:lnTo>
                <a:cubicBezTo>
                  <a:pt x="21574" y="15143"/>
                  <a:pt x="21594" y="13687"/>
                  <a:pt x="21577" y="7252"/>
                </a:cubicBezTo>
                <a:lnTo>
                  <a:pt x="21557" y="0"/>
                </a:lnTo>
                <a:lnTo>
                  <a:pt x="3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2" name="Заголовок слайда"/>
          <p:cNvSpPr txBox="1"/>
          <p:nvPr/>
        </p:nvSpPr>
        <p:spPr>
          <a:xfrm>
            <a:off x="531749" y="190481"/>
            <a:ext cx="119413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>
              <a:defRPr>
                <a:solidFill>
                  <a:srgbClr val="FFFFFF"/>
                </a:solidFill>
              </a:defRPr>
            </a:pPr>
            <a:r>
              <a:t>Заголовок слайда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Изображение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нфографика_top.jpg" descr="инфографика_top.jpg"/>
          <p:cNvPicPr>
            <a:picLocks noChangeAspect="1"/>
          </p:cNvPicPr>
          <p:nvPr/>
        </p:nvPicPr>
        <p:blipFill>
          <a:blip r:embed="rId20">
            <a:extLst/>
          </a:blip>
          <a:srcRect l="8217" t="7143" r="30103" b="87880"/>
          <a:stretch>
            <a:fillRect/>
          </a:stretch>
        </p:blipFill>
        <p:spPr>
          <a:xfrm>
            <a:off x="237261" y="160319"/>
            <a:ext cx="12530131" cy="70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99" y="0"/>
                </a:moveTo>
                <a:lnTo>
                  <a:pt x="227" y="3039"/>
                </a:lnTo>
                <a:cubicBezTo>
                  <a:pt x="93" y="5411"/>
                  <a:pt x="37" y="7863"/>
                  <a:pt x="12" y="12362"/>
                </a:cubicBezTo>
                <a:cubicBezTo>
                  <a:pt x="-6" y="15718"/>
                  <a:pt x="-3" y="19309"/>
                  <a:pt x="20" y="20341"/>
                </a:cubicBezTo>
                <a:cubicBezTo>
                  <a:pt x="33" y="20941"/>
                  <a:pt x="199" y="21338"/>
                  <a:pt x="809" y="21600"/>
                </a:cubicBezTo>
                <a:lnTo>
                  <a:pt x="20853" y="21600"/>
                </a:lnTo>
                <a:lnTo>
                  <a:pt x="21261" y="21588"/>
                </a:lnTo>
                <a:lnTo>
                  <a:pt x="21429" y="18137"/>
                </a:lnTo>
                <a:cubicBezTo>
                  <a:pt x="21574" y="15143"/>
                  <a:pt x="21594" y="13687"/>
                  <a:pt x="21577" y="7252"/>
                </a:cubicBezTo>
                <a:lnTo>
                  <a:pt x="21557" y="0"/>
                </a:lnTo>
                <a:lnTo>
                  <a:pt x="3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22551" y="210987"/>
            <a:ext cx="11959698" cy="60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2"/>
            <a:r>
              <a:t>Текст заголовка</a:t>
            </a:r>
          </a:p>
        </p:txBody>
      </p:sp>
      <p:sp>
        <p:nvSpPr>
          <p:cNvPr id="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2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ockc.ru/" TargetMode="External"/><Relationship Id="rId4" Type="http://schemas.openxmlformats.org/officeDocument/2006/relationships/hyperlink" Target="https://www.caba.org/CABA/Research/White_Papers.aspx?WebsiteKey=451e6c9e-f8f5-4af2-b355-ee1dbdd2c908&amp;hkey=dc58d25d-3db4-4273-b05f-471d8d30e00b" TargetMode="External"/><Relationship Id="rId5" Type="http://schemas.openxmlformats.org/officeDocument/2006/relationships/hyperlink" Target="http://structuredcabling.com/what-is-structured-cabling-2/" TargetMode="External"/><Relationship Id="rId6" Type="http://schemas.openxmlformats.org/officeDocument/2006/relationships/hyperlink" Target="http://1labi.com/content/view/33/33/" TargetMode="External"/><Relationship Id="rId7" Type="http://schemas.openxmlformats.org/officeDocument/2006/relationships/hyperlink" Target="https://www.nexans.ru/eservice/Russia-ru_RU/navigateproduct_574827/Nexans_Visio_Template_3_1_with_NVT_3D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9.jp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emf"/><Relationship Id="rId7" Type="http://schemas.openxmlformats.org/officeDocument/2006/relationships/image" Target="../media/image10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16.emf"/><Relationship Id="rId8" Type="http://schemas.openxmlformats.org/officeDocument/2006/relationships/image" Target="../media/image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Интегрированный проект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Интегрированный проект</a:t>
            </a:r>
          </a:p>
        </p:txBody>
      </p:sp>
      <p:sp>
        <p:nvSpPr>
          <p:cNvPr id="189" name="Стратегический подход к внедрению BIM и IPD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Стратегический подход к внедрению BIM и IPD</a:t>
            </a:r>
          </a:p>
        </p:txBody>
      </p:sp>
      <p:sp>
        <p:nvSpPr>
          <p:cNvPr id="19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91" name="Общая методология «Интегрированный подход»…"/>
          <p:cNvSpPr txBox="1"/>
          <p:nvPr/>
        </p:nvSpPr>
        <p:spPr>
          <a:xfrm>
            <a:off x="1270000" y="6889515"/>
            <a:ext cx="10464800" cy="132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r>
              <a:rPr dirty="0"/>
              <a:t>Общая методология «Интегрированный подход»</a:t>
            </a:r>
          </a:p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endParaRPr dirty="0"/>
          </a:p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r>
              <a:rPr dirty="0"/>
              <a:t>Курс лекций «Информационные технологии в архитектурно-строительном проектирование»</a:t>
            </a:r>
          </a:p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endParaRPr dirty="0"/>
          </a:p>
          <a:p>
            <a:pPr>
              <a:defRPr sz="1600" b="1">
                <a:latin typeface="Arial Hebrew Scholar"/>
                <a:ea typeface="Arial Hebrew Scholar"/>
                <a:cs typeface="Arial Hebrew Scholar"/>
                <a:sym typeface="Arial Hebrew Scholar"/>
              </a:defRPr>
            </a:pPr>
            <a:r>
              <a:rPr dirty="0"/>
              <a:t>Лекция 2 </a:t>
            </a:r>
            <a:r>
              <a:rPr lang="mr-IN" dirty="0" smtClean="0"/>
              <a:t>–</a:t>
            </a:r>
            <a:r>
              <a:rPr dirty="0" smtClean="0"/>
              <a:t> </a:t>
            </a:r>
            <a:r>
              <a:rPr lang="ru-RU" dirty="0"/>
              <a:t>М</a:t>
            </a:r>
            <a:r>
              <a:rPr lang="ru-RU" dirty="0" smtClean="0"/>
              <a:t>оделирование структурированной кабельной системы</a:t>
            </a:r>
            <a:endParaRPr dirty="0"/>
          </a:p>
        </p:txBody>
      </p:sp>
      <p:pic>
        <p:nvPicPr>
          <p:cNvPr id="192" name="https://sk.ru/Themes/generic/images/skLogoBig.jpg" descr="https://sk.ru/Themes/generic/images/skLogoBi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7428" y="460929"/>
            <a:ext cx="1714745" cy="1225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mgsulogo-1921-new.png" descr="mgsulogo-1921-n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719" y="460929"/>
            <a:ext cx="33147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Определение СКС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75612" y="1212491"/>
            <a:ext cx="1236554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СКС — это универсальная телекоммуникационная кабельная система офисного здания, предназначенная для поддержки  функционирования широкого круга приложений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pPr marL="571500" indent="-571500" algn="l">
              <a:buFont typeface="Arial" charset="0"/>
              <a:buChar char="•"/>
            </a:pP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компьютерных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, телефонных и телевизионных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сетей</a:t>
            </a:r>
          </a:p>
          <a:p>
            <a:pPr marL="571500" indent="-571500" algn="l">
              <a:buFont typeface="Arial" charset="0"/>
              <a:buChar char="•"/>
            </a:pP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систем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пожарной и охранной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сигнализации</a:t>
            </a:r>
          </a:p>
          <a:p>
            <a:pPr marL="571500" indent="-571500" algn="l">
              <a:buFont typeface="Arial" charset="0"/>
              <a:buChar char="•"/>
            </a:pP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систем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видеонаблюдения и т.д. </a:t>
            </a:r>
            <a:endParaRPr kumimoji="0" lang="ru-RU" sz="2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ru-RU" sz="2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4911" y="4037022"/>
            <a:ext cx="124408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>
                <a:latin typeface="Times New Roman" charset="0"/>
                <a:ea typeface="Times New Roman" charset="0"/>
                <a:cs typeface="Times New Roman" charset="0"/>
              </a:rPr>
              <a:t>СКС относится к слаботочным кабельным системам, является основой физического уровня информационной инфраструктуры любой компании или ее части и предназначена для решения задачи автоматизации рабочих мест ее сотрудников и поддержки функционирования прочих инженерных систем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4911" y="6112630"/>
            <a:ext cx="124408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Один из наиболее перспективных способов построения единой сети предполагает организацию универсальной зонной структуры — </a:t>
            </a:r>
            <a:r>
              <a:rPr lang="ru-RU" sz="2400" dirty="0" err="1">
                <a:latin typeface="Times New Roman" charset="0"/>
                <a:ea typeface="Times New Roman" charset="0"/>
                <a:cs typeface="Times New Roman" charset="0"/>
              </a:rPr>
              <a:t>Universal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sz="2400" dirty="0" err="1">
                <a:latin typeface="Times New Roman" charset="0"/>
                <a:ea typeface="Times New Roman" charset="0"/>
                <a:cs typeface="Times New Roman" charset="0"/>
              </a:rPr>
              <a:t>Connectivity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sz="2400" dirty="0" err="1">
                <a:latin typeface="Times New Roman" charset="0"/>
                <a:ea typeface="Times New Roman" charset="0"/>
                <a:cs typeface="Times New Roman" charset="0"/>
              </a:rPr>
              <a:t>Grid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(UCG). Этот подход основан на традиционном зонном принципе формирования кабельной системы и является его дальнейшим развитием.</a:t>
            </a:r>
          </a:p>
        </p:txBody>
      </p:sp>
    </p:spTree>
    <p:extLst>
      <p:ext uri="{BB962C8B-B14F-4D97-AF65-F5344CB8AC3E}">
        <p14:creationId xmlns:p14="http://schemas.microsoft.com/office/powerpoint/2010/main" val="6859648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Слаботочные системы здания</a:t>
            </a:r>
            <a:r>
              <a:rPr lang="en-US" dirty="0" smtClean="0"/>
              <a:t> - </a:t>
            </a:r>
            <a:r>
              <a:rPr lang="ru-RU" dirty="0" smtClean="0"/>
              <a:t>определение</a:t>
            </a:r>
            <a:endParaRPr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3047" y="1040150"/>
            <a:ext cx="12448677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Структурированная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кабельная система (СКС)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– законченная совокупность кабелей, кабельных компонентов и коммутационных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устройств.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Цифровой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канал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– путь передачи данных между активным оборудованием сети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Постоянная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линия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– путь передачи данных между двумя коннекторами одного кабеля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Порт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- коммутационная единица СКС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Телекоммуникационная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розетка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– соединительное устройство на 1-2 порта, размещаемое на рабочем месте или на месте установки терминального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оборудования.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Кросс-панель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– </a:t>
            </a:r>
            <a:r>
              <a:rPr lang="ru-RU" sz="2400" dirty="0" err="1">
                <a:latin typeface="Times New Roman" charset="0"/>
                <a:ea typeface="Times New Roman" charset="0"/>
                <a:cs typeface="Times New Roman" charset="0"/>
              </a:rPr>
              <a:t>многопортовое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пассивное соединительное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устройство.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Узел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рабочей группы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– место консолидации кабелей или коммутации цифровых каналов, идущих от телекоммуникационных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розеток.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Этажный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узел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– место коммутации постоянных линий или цифровых каналов, идущих от узлов рабочих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групп.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Распределительный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узел здания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- место коммутации постоянных линий или цифровых каналов, идущих от этажных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узлов.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Точка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демаркации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– место для размещения коммутационного оборудования внешних сетей и оборудования операторов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связи.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Горизонтальная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подсистема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– часть СКС от розетки на рабочем месте до этажного узла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Магистральная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подсистема здания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– часть СКС от этажных узлов до распределительного узла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здания.</a:t>
            </a:r>
          </a:p>
          <a:p>
            <a:pPr algn="just"/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Магистральная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подсистема кампуса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– внешние оптические сети, заканчивающиеся в точке демаркации либо в распределительном узле здания.</a:t>
            </a:r>
          </a:p>
        </p:txBody>
      </p:sp>
    </p:spTree>
    <p:extLst>
      <p:ext uri="{BB962C8B-B14F-4D97-AF65-F5344CB8AC3E}">
        <p14:creationId xmlns:p14="http://schemas.microsoft.com/office/powerpoint/2010/main" val="21153429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Слаботочные системы здания</a:t>
            </a:r>
            <a:r>
              <a:rPr lang="en-US" dirty="0" smtClean="0"/>
              <a:t> - </a:t>
            </a:r>
            <a:r>
              <a:rPr lang="ru-RU" dirty="0" smtClean="0"/>
              <a:t>топология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4" y="3541222"/>
            <a:ext cx="7388300" cy="539345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564582" y="2802289"/>
            <a:ext cx="511033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Магистральные подсистемы здания -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соединяют распределительные узлы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здания и этажные узлы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);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Горизонтальную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подсистему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(соединяет этажные узлы с узлами рабочих групп, а узлы рабочих групп - с телекоммуникационными розетками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Этажные узлы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 обслужива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ю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т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собственный этаж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и иногда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два смежных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этажа.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Узлы </a:t>
            </a:r>
            <a:r>
              <a:rPr lang="ru-RU" sz="2400" b="1" dirty="0">
                <a:latin typeface="Times New Roman" charset="0"/>
                <a:ea typeface="Times New Roman" charset="0"/>
                <a:cs typeface="Times New Roman" charset="0"/>
              </a:rPr>
              <a:t>рабочей группы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обслуживают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до 96-ти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портов.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ru-RU" sz="2400" b="1" dirty="0" smtClean="0">
                <a:latin typeface="Times New Roman" charset="0"/>
                <a:ea typeface="Times New Roman" charset="0"/>
                <a:cs typeface="Times New Roman" charset="0"/>
              </a:rPr>
              <a:t>Рабочие места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sz="24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 обслуживает одну-две телекоммуникационные розетки.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17184" y="1047963"/>
            <a:ext cx="123577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>
                <a:latin typeface="Times New Roman" charset="0"/>
                <a:ea typeface="Times New Roman" charset="0"/>
                <a:cs typeface="Times New Roman" charset="0"/>
              </a:rPr>
              <a:t>СКС</a:t>
            </a:r>
            <a:r>
              <a:rPr lang="ru-RU">
                <a:latin typeface="Times New Roman" charset="0"/>
                <a:ea typeface="Times New Roman" charset="0"/>
                <a:cs typeface="Times New Roman" charset="0"/>
              </a:rPr>
              <a:t> - это строго упорядоченная совокупность кабелей, кабельных компонентов и коммутационных устройств, включающая в себя:</a:t>
            </a:r>
            <a:endParaRPr lang="ru-RU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222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Слаботочные системы здания </a:t>
            </a:r>
            <a:r>
              <a:rPr lang="mr-IN" dirty="0" smtClean="0"/>
              <a:t>–</a:t>
            </a:r>
            <a:r>
              <a:rPr lang="ru-RU" dirty="0" smtClean="0"/>
              <a:t> единая локальная сеть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31"/>
            <a:ext cx="4012713" cy="842011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70" y="1932517"/>
            <a:ext cx="8950031" cy="621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20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Слаботочные системы здания </a:t>
            </a:r>
            <a:r>
              <a:rPr lang="mr-IN" dirty="0" smtClean="0"/>
              <a:t>–</a:t>
            </a:r>
            <a:r>
              <a:rPr lang="ru-RU" dirty="0" smtClean="0"/>
              <a:t> Умное и зеленое здание</a:t>
            </a:r>
            <a:endParaRPr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143888"/>
              </p:ext>
            </p:extLst>
          </p:nvPr>
        </p:nvGraphicFramePr>
        <p:xfrm>
          <a:off x="661320" y="831832"/>
          <a:ext cx="11985207" cy="8276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Visio" r:id="rId4" imgW="5402596" imgH="3728335" progId="Visio.Drawing.11">
                  <p:embed/>
                </p:oleObj>
              </mc:Choice>
              <mc:Fallback>
                <p:oleObj name="Visio" r:id="rId4" imgW="5402596" imgH="372833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320" y="831832"/>
                        <a:ext cx="11985207" cy="82765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4991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Признаки СКС</a:t>
            </a:r>
            <a:endParaRPr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4911" y="1411078"/>
            <a:ext cx="124408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СКС обладает следующими главными </a:t>
            </a:r>
            <a:r>
              <a:rPr lang="ru-RU" dirty="0" smtClean="0"/>
              <a:t>признаками: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ru-RU" dirty="0" smtClean="0"/>
              <a:t>Имеет </a:t>
            </a:r>
            <a:r>
              <a:rPr lang="ru-RU" dirty="0"/>
              <a:t>стандартизованную структуру и топологию </a:t>
            </a:r>
            <a:r>
              <a:rPr lang="ru-RU" dirty="0" smtClean="0"/>
              <a:t>Использует </a:t>
            </a:r>
            <a:r>
              <a:rPr lang="ru-RU" dirty="0"/>
              <a:t>компоненты (кабели, распределительные устройства, разъемы и т.д.) только из определенного стандартом закрытого </a:t>
            </a:r>
            <a:r>
              <a:rPr lang="ru-RU" dirty="0" smtClean="0"/>
              <a:t>перечня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ru-RU" dirty="0" smtClean="0"/>
              <a:t>Обеспечивает </a:t>
            </a:r>
            <a:r>
              <a:rPr lang="ru-RU" dirty="0"/>
              <a:t>стандартизованные параметры (затухание, ширину полосы пропускаемых частот и др.) линий связи, организованных с ее </a:t>
            </a:r>
            <a:r>
              <a:rPr lang="ru-RU" dirty="0" smtClean="0"/>
              <a:t>помощью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ru-RU" dirty="0" smtClean="0"/>
              <a:t>Управляется </a:t>
            </a:r>
            <a:r>
              <a:rPr lang="ru-RU" dirty="0"/>
              <a:t>(администрируется) стандартизованными методами</a:t>
            </a:r>
          </a:p>
        </p:txBody>
      </p:sp>
    </p:spTree>
    <p:extLst>
      <p:ext uri="{BB962C8B-B14F-4D97-AF65-F5344CB8AC3E}">
        <p14:creationId xmlns:p14="http://schemas.microsoft.com/office/powerpoint/2010/main" val="164502573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Стандарты</a:t>
            </a:r>
            <a:endParaRPr dirty="0"/>
          </a:p>
        </p:txBody>
      </p:sp>
      <p:sp>
        <p:nvSpPr>
          <p:cNvPr id="226" name="Волков С.А. 2014 год"/>
          <p:cNvSpPr txBox="1"/>
          <p:nvPr/>
        </p:nvSpPr>
        <p:spPr>
          <a:xfrm>
            <a:off x="10830453" y="8792359"/>
            <a:ext cx="161285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Волков С.А. 2014 год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3047" y="1376644"/>
            <a:ext cx="10902509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is-IS" dirty="0">
                <a:latin typeface="Times New Roman" charset="0"/>
                <a:ea typeface="Times New Roman" charset="0"/>
                <a:cs typeface="Times New Roman" charset="0"/>
              </a:rPr>
              <a:t>ГОСТ Р </a:t>
            </a:r>
            <a:r>
              <a:rPr lang="is-IS" dirty="0" smtClean="0">
                <a:latin typeface="Times New Roman" charset="0"/>
                <a:ea typeface="Times New Roman" charset="0"/>
                <a:cs typeface="Times New Roman" charset="0"/>
              </a:rPr>
              <a:t>53246-2008</a:t>
            </a:r>
            <a:r>
              <a:rPr lang="ru-RU" dirty="0">
                <a:latin typeface="Times New Roman" charset="0"/>
                <a:ea typeface="Times New Roman" charset="0"/>
                <a:cs typeface="Times New Roman" charset="0"/>
              </a:rPr>
              <a:t> Системы кабельные структурированные. Проектирование основных узлов системы. Общие требования.</a:t>
            </a:r>
            <a:endParaRPr lang="ru-RU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indent="-742950" algn="l">
              <a:buFont typeface="+mj-lt"/>
              <a:buAutoNum type="arabicPeriod"/>
            </a:pPr>
            <a:endParaRPr lang="is-I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ISO/IEC 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11801</a:t>
            </a:r>
            <a:r>
              <a:rPr lang="ru-RU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Information technology — Generic cabling for customer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premises</a:t>
            </a:r>
            <a:endParaRPr lang="ru-RU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indent="-742950" algn="l">
              <a:buFont typeface="+mj-lt"/>
              <a:buAutoNum type="arabicPeriod"/>
            </a:pPr>
            <a:endParaRPr kumimoji="0" lang="ru-RU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 ISO/IEC 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15018</a:t>
            </a:r>
            <a:r>
              <a:rPr lang="ru-RU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0" lang="ru-RU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  <a:p>
            <a:pPr marL="742950" indent="-742950" algn="l">
              <a:buFont typeface="+mj-lt"/>
              <a:buAutoNum type="arabicPeriod"/>
            </a:pP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ANSI/TIA/EIA-568</a:t>
            </a:r>
            <a:endParaRPr kumimoji="0" lang="ru-RU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1462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3730"/>
            <a:ext cx="12701754" cy="6412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Стандарты - </a:t>
            </a:r>
            <a:r>
              <a:rPr lang="en-US" dirty="0"/>
              <a:t>ISO/IEC </a:t>
            </a:r>
            <a:r>
              <a:rPr lang="en-US" dirty="0" smtClean="0"/>
              <a:t>11801</a:t>
            </a:r>
            <a:endParaRPr lang="en-US" dirty="0"/>
          </a:p>
        </p:txBody>
      </p:sp>
      <p:sp>
        <p:nvSpPr>
          <p:cNvPr id="226" name="Волков С.А. 2014 год"/>
          <p:cNvSpPr txBox="1"/>
          <p:nvPr/>
        </p:nvSpPr>
        <p:spPr>
          <a:xfrm>
            <a:off x="10830453" y="8792359"/>
            <a:ext cx="161285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Волков С.А. 2014 год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024" y="841057"/>
            <a:ext cx="12432051" cy="638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Международный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стандарт, описывающий телекоммуникационные кабельные системы общего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назначения,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которые подходят для услуг разного вида (аналоговые технологии и ISDN, различных стандартизированных компьютерных сетей и др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.).</a:t>
            </a:r>
          </a:p>
          <a:p>
            <a:pPr algn="l"/>
            <a:endParaRPr lang="ru-RU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Охватывает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оба основных вида кабеля — медного и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оптоволоконного.</a:t>
            </a:r>
          </a:p>
          <a:p>
            <a:pPr algn="l"/>
            <a:endParaRPr lang="ru-RU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Стандарт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был разработан для использования в </a:t>
            </a:r>
            <a:r>
              <a:rPr lang="ru-RU" sz="2400" dirty="0" err="1">
                <a:latin typeface="Times New Roman" charset="0"/>
                <a:ea typeface="Times New Roman" charset="0"/>
                <a:cs typeface="Times New Roman" charset="0"/>
              </a:rPr>
              <a:t>кампусных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 сетях, которые могут состоять из одного или нескольких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зданий.</a:t>
            </a:r>
          </a:p>
          <a:p>
            <a:pPr algn="just"/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Расстояние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внутри кампуса может составлять до 3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км,</a:t>
            </a:r>
          </a:p>
          <a:p>
            <a:pPr algn="just"/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М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аксимальная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площадь офисного пространства — до 1 кв.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км,</a:t>
            </a:r>
          </a:p>
          <a:p>
            <a:pPr algn="just"/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К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оличество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сотрудников — от 50 до 50 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000.</a:t>
            </a:r>
          </a:p>
          <a:p>
            <a:pPr algn="just"/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Этот </a:t>
            </a:r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стандарт может применяться и для более масштабных сетей</a:t>
            </a:r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just"/>
            <a:endParaRPr kumimoji="0" lang="ru-RU" sz="24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  <a:p>
            <a:pPr algn="just"/>
            <a:r>
              <a:rPr lang="ru-RU" sz="2400" dirty="0">
                <a:latin typeface="Times New Roman" charset="0"/>
                <a:ea typeface="Times New Roman" charset="0"/>
                <a:cs typeface="Times New Roman" charset="0"/>
              </a:rPr>
              <a:t>Стандарт был опубликован в июле 1995 года. В начале 2000 г. была опубликована Поправка № 2 к стандарту ISO/IEC 11801:1995. В конце 2002 г. вышла в свет вторая редакция международного стандарта СКС: ISO/IEC 11801:2002. В 2010 г. выходит обновленная редакция 2.2 к стандарту ISO/IEC 11801:2010 которая и действует на сегодняшний день.</a:t>
            </a:r>
            <a:endParaRPr kumimoji="0" lang="ru-RU" sz="2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43006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3730"/>
            <a:ext cx="12701754" cy="6412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Стандарты - </a:t>
            </a:r>
            <a:r>
              <a:rPr lang="en-US" dirty="0"/>
              <a:t>ISO/IEC </a:t>
            </a:r>
            <a:r>
              <a:rPr lang="en-US" dirty="0" smtClean="0"/>
              <a:t>11801</a:t>
            </a:r>
            <a:endParaRPr lang="en-US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76153"/>
              </p:ext>
            </p:extLst>
          </p:nvPr>
        </p:nvGraphicFramePr>
        <p:xfrm>
          <a:off x="303046" y="1057333"/>
          <a:ext cx="12382175" cy="7737533"/>
        </p:xfrm>
        <a:graphic>
          <a:graphicData uri="http://schemas.openxmlformats.org/drawingml/2006/table">
            <a:tbl>
              <a:tblPr/>
              <a:tblGrid>
                <a:gridCol w="2185089"/>
                <a:gridCol w="3364025"/>
                <a:gridCol w="6833061"/>
              </a:tblGrid>
              <a:tr h="615486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Стандарт ISO/IEC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Название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Описание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1143045">
                <a:tc>
                  <a:txBody>
                    <a:bodyPr/>
                    <a:lstStyle/>
                    <a:p>
                      <a:r>
                        <a:rPr lang="mr-IN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ISO/IEC 11801-1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Part 1: General requirements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Общие требования к кабельным системам, использующим витую пару и оптоволокно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879265">
                <a:tc>
                  <a:txBody>
                    <a:bodyPr/>
                    <a:lstStyle/>
                    <a:p>
                      <a:r>
                        <a:rPr lang="mr-IN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ISO/IEC 11801-2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Part 2: Office premises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Кабельные системы для корпоративных сетей в офисных зданий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1406824">
                <a:tc>
                  <a:txBody>
                    <a:bodyPr/>
                    <a:lstStyle/>
                    <a:p>
                      <a:r>
                        <a:rPr lang="mr-IN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ISO/IEC 11801-3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Part 3: Industrial premises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Кабельные системы для производственных помещений в целях автоматизации и контроля промышленных процессов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1406824">
                <a:tc>
                  <a:txBody>
                    <a:bodyPr/>
                    <a:lstStyle/>
                    <a:p>
                      <a:r>
                        <a:rPr lang="mr-IN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ISO/IEC 11801-4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Part 4: Homes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Кабельные системы для жилых зданий, включая соединения с полосой 1,2 ГГц для кабельного и спутникового телевидения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879265">
                <a:tc>
                  <a:txBody>
                    <a:bodyPr/>
                    <a:lstStyle/>
                    <a:p>
                      <a:r>
                        <a:rPr lang="mr-IN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ISO/IEC 11801-5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Part 5: Data centers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Кабельные системы для высокопроизводительных сетей в центрах обработки данных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1406824">
                <a:tc>
                  <a:txBody>
                    <a:bodyPr/>
                    <a:lstStyle/>
                    <a:p>
                      <a:r>
                        <a:rPr lang="mr-IN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ISO/IEC 11801-6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Part 6: Distributed building services</a:t>
                      </a: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Кабельные системы для распределённых беспроводных сетей в системах </a:t>
                      </a:r>
                      <a:r>
                        <a:rPr lang="ru-RU" sz="1600" u="none" strike="noStrike" dirty="0">
                          <a:solidFill>
                            <a:srgbClr val="0B008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автоматизации зданий</a:t>
                      </a:r>
                      <a:r>
                        <a:rPr lang="ru-RU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 и </a:t>
                      </a:r>
                      <a:r>
                        <a:rPr lang="ru-RU" sz="1600" u="none" strike="noStrike" dirty="0">
                          <a:solidFill>
                            <a:srgbClr val="0B008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интернета вещей</a:t>
                      </a:r>
                      <a:endParaRPr lang="ru-RU" sz="16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1438" marR="71438" marT="35719" marB="35719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4233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3730"/>
            <a:ext cx="12701754" cy="6412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Стандарты - </a:t>
            </a:r>
            <a:r>
              <a:rPr lang="en-US" dirty="0"/>
              <a:t>ISO/IEC </a:t>
            </a:r>
            <a:r>
              <a:rPr lang="en-US" dirty="0" smtClean="0"/>
              <a:t>11801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0024" y="991049"/>
            <a:ext cx="12432051" cy="8104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Классы 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соединений с помощью витой пары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Класс </a:t>
            </a:r>
            <a:r>
              <a:rPr lang="ru-RU" sz="2000" b="1" dirty="0" err="1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соединение/канал до 100 кГц с использованием кабеля/разъёмов категории 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Класс </a:t>
            </a:r>
            <a:r>
              <a:rPr lang="ru-RU" sz="2000" b="1" dirty="0" err="1"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соединение/канал до 1 МГц с использованием кабеля/разъёмов категории 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Класс </a:t>
            </a:r>
            <a:r>
              <a:rPr lang="ru-RU" sz="2000" b="1" dirty="0" err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соединение/канал до 16 МГц с использованием кабеля/разъёмов категории 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Класс </a:t>
            </a:r>
            <a:r>
              <a:rPr lang="ru-RU" sz="2000" b="1" dirty="0" err="1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соединение/канал до 100 МГц с использованием кабеля/разъёмов категории 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5e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Класс </a:t>
            </a:r>
            <a:r>
              <a:rPr lang="ru-RU" sz="2000" b="1" dirty="0" err="1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соединение/канал до 250 МГц с использованием кабеля/разъёмов категории 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6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Класс </a:t>
            </a:r>
            <a:r>
              <a:rPr lang="ru-RU" sz="2000" b="1" dirty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ru-RU" sz="2000" b="1" baseline="-2500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соединение/канал до 500 МГц с использованием кабеля/разъёмов категории 6A (Поправка 1 и 2 к ISO/IEC 11801, Ред. 2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Класс </a:t>
            </a:r>
            <a:r>
              <a:rPr lang="ru-RU" sz="2000" b="1" dirty="0" err="1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соединение/канал до 600 МГц с использованием кабеля/разъёмов категории 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7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Класс </a:t>
            </a:r>
            <a:r>
              <a:rPr lang="ru-RU" sz="2000" b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ru-RU" sz="2000" b="1" baseline="-2500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соединение/канал до 1000 МГц с использованием кабеля/разъёмов категории 7A (Поправка 1 и 2 к ISO/IEC 11801, Ред. 2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Класс </a:t>
            </a:r>
            <a:r>
              <a:rPr lang="ru-RU" sz="2000" b="1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соединение/канал до 1600—2000 МГц с использованием кабеля/разъёмов категории 8.1 (в разработке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Класс </a:t>
            </a:r>
            <a:r>
              <a:rPr lang="ru-RU" sz="2000" b="1" dirty="0">
                <a:latin typeface="Times New Roman" charset="0"/>
                <a:ea typeface="Times New Roman" charset="0"/>
                <a:cs typeface="Times New Roman" charset="0"/>
              </a:rPr>
              <a:t>II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соединение/канал до 1600—2000 МГц с использованием кабеля/разъёмов категории 8.2 (в разработке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algn="l"/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По 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стандарту полное сопротивление кабеля — 100 Ом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l"/>
            <a:endParaRPr lang="ru-RU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Классы 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оптоволоконных соединений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OM1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ru-RU" sz="2000" dirty="0" err="1">
                <a:latin typeface="Times New Roman" charset="0"/>
                <a:ea typeface="Times New Roman" charset="0"/>
                <a:cs typeface="Times New Roman" charset="0"/>
              </a:rPr>
              <a:t>многомодовое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 волокно, сердцевина 62.5 мкм; минимальная модальная полоса пропускания 200 </a:t>
            </a:r>
            <a:r>
              <a:rPr lang="ru-RU" sz="2000" dirty="0" err="1">
                <a:latin typeface="Times New Roman" charset="0"/>
                <a:ea typeface="Times New Roman" charset="0"/>
                <a:cs typeface="Times New Roman" charset="0"/>
              </a:rPr>
              <a:t>МГц·км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 на длине волны 850 </a:t>
            </a:r>
            <a:r>
              <a:rPr lang="ru-RU" sz="2000" dirty="0" err="1" smtClean="0">
                <a:latin typeface="Times New Roman" charset="0"/>
                <a:ea typeface="Times New Roman" charset="0"/>
                <a:cs typeface="Times New Roman" charset="0"/>
              </a:rPr>
              <a:t>нм</a:t>
            </a:r>
            <a:endParaRPr lang="ru-RU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OM2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ru-RU" sz="2000" dirty="0" err="1">
                <a:latin typeface="Times New Roman" charset="0"/>
                <a:ea typeface="Times New Roman" charset="0"/>
                <a:cs typeface="Times New Roman" charset="0"/>
              </a:rPr>
              <a:t>многомодовое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 волокно, сердцевина 50 мкм; минимальная модальная полоса пропускания 500 </a:t>
            </a:r>
            <a:r>
              <a:rPr lang="ru-RU" sz="2000" dirty="0" err="1">
                <a:latin typeface="Times New Roman" charset="0"/>
                <a:ea typeface="Times New Roman" charset="0"/>
                <a:cs typeface="Times New Roman" charset="0"/>
              </a:rPr>
              <a:t>МГц·км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 на длине волны 850 </a:t>
            </a:r>
            <a:r>
              <a:rPr lang="ru-RU" sz="2000" dirty="0" err="1" smtClean="0">
                <a:latin typeface="Times New Roman" charset="0"/>
                <a:ea typeface="Times New Roman" charset="0"/>
                <a:cs typeface="Times New Roman" charset="0"/>
              </a:rPr>
              <a:t>нм</a:t>
            </a:r>
            <a:endParaRPr lang="ru-RU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OM3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ru-RU" sz="2000" dirty="0" err="1">
                <a:latin typeface="Times New Roman" charset="0"/>
                <a:ea typeface="Times New Roman" charset="0"/>
                <a:cs typeface="Times New Roman" charset="0"/>
              </a:rPr>
              <a:t>многомодовое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 волокно, сердцевина 50 мкм; минимальная модальная полоса пропускания 2000 </a:t>
            </a:r>
            <a:r>
              <a:rPr lang="ru-RU" sz="2000" dirty="0" err="1">
                <a:latin typeface="Times New Roman" charset="0"/>
                <a:ea typeface="Times New Roman" charset="0"/>
                <a:cs typeface="Times New Roman" charset="0"/>
              </a:rPr>
              <a:t>МГц·км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 на длине волны 850 </a:t>
            </a:r>
            <a:r>
              <a:rPr lang="ru-RU" sz="2000" dirty="0" err="1" smtClean="0">
                <a:latin typeface="Times New Roman" charset="0"/>
                <a:ea typeface="Times New Roman" charset="0"/>
                <a:cs typeface="Times New Roman" charset="0"/>
              </a:rPr>
              <a:t>нм</a:t>
            </a:r>
            <a:endParaRPr lang="ru-RU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OM4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ru-RU" sz="2000" dirty="0" err="1">
                <a:latin typeface="Times New Roman" charset="0"/>
                <a:ea typeface="Times New Roman" charset="0"/>
                <a:cs typeface="Times New Roman" charset="0"/>
              </a:rPr>
              <a:t>многомодовое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 волокно, сердцевина 50 мкм; минимальная модальная полоса пропускания 4700 </a:t>
            </a:r>
            <a:r>
              <a:rPr lang="ru-RU" sz="2000" dirty="0" err="1">
                <a:latin typeface="Times New Roman" charset="0"/>
                <a:ea typeface="Times New Roman" charset="0"/>
                <a:cs typeface="Times New Roman" charset="0"/>
              </a:rPr>
              <a:t>МГц·км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 на длине волны 850 </a:t>
            </a:r>
            <a:r>
              <a:rPr lang="ru-RU" sz="2000" dirty="0" err="1" smtClean="0">
                <a:latin typeface="Times New Roman" charset="0"/>
                <a:ea typeface="Times New Roman" charset="0"/>
                <a:cs typeface="Times New Roman" charset="0"/>
              </a:rPr>
              <a:t>нм</a:t>
            </a:r>
            <a:endParaRPr lang="ru-RU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OS1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ru-RU" sz="2000" dirty="0" err="1">
                <a:latin typeface="Times New Roman" charset="0"/>
                <a:ea typeface="Times New Roman" charset="0"/>
                <a:cs typeface="Times New Roman" charset="0"/>
              </a:rPr>
              <a:t>одномодовое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 волокно с затуханием 1 </a:t>
            </a:r>
            <a:r>
              <a:rPr lang="ru-RU" sz="2000" dirty="0" smtClean="0">
                <a:latin typeface="Times New Roman" charset="0"/>
                <a:ea typeface="Times New Roman" charset="0"/>
                <a:cs typeface="Times New Roman" charset="0"/>
              </a:rPr>
              <a:t>дБ/км</a:t>
            </a:r>
          </a:p>
          <a:p>
            <a:pPr algn="l"/>
            <a:r>
              <a:rPr lang="ru-RU" sz="2000" b="1" dirty="0" smtClean="0">
                <a:latin typeface="Times New Roman" charset="0"/>
                <a:ea typeface="Times New Roman" charset="0"/>
                <a:cs typeface="Times New Roman" charset="0"/>
              </a:rPr>
              <a:t>OS2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ru-RU" sz="2000" dirty="0" err="1">
                <a:latin typeface="Times New Roman" charset="0"/>
                <a:ea typeface="Times New Roman" charset="0"/>
                <a:cs typeface="Times New Roman" charset="0"/>
              </a:rPr>
              <a:t>одномодовое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 волокно с затуханием 0,4 дБ/км</a:t>
            </a:r>
            <a:endParaRPr kumimoji="0" lang="ru-RU" sz="2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83605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Слаботочные системы здания</a:t>
            </a:r>
            <a:endParaRPr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544602778"/>
              </p:ext>
            </p:extLst>
          </p:nvPr>
        </p:nvGraphicFramePr>
        <p:xfrm>
          <a:off x="303047" y="1271950"/>
          <a:ext cx="12398620" cy="7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2438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Обзор ПО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303047" y="1391706"/>
            <a:ext cx="484724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Шаблоны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Visio </a:t>
            </a: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от компании 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Nexans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47" y="2602294"/>
            <a:ext cx="4847244" cy="67744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76" y="3142317"/>
            <a:ext cx="7743024" cy="61096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50230" y="1114707"/>
            <a:ext cx="484724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dirty="0" smtClean="0"/>
              <a:t>Материалы от компании </a:t>
            </a:r>
            <a:r>
              <a:rPr lang="en-US" dirty="0"/>
              <a:t>Project </a:t>
            </a:r>
            <a:r>
              <a:rPr lang="en-US" dirty="0" err="1"/>
              <a:t>StudioCS</a:t>
            </a:r>
            <a:r>
              <a:rPr lang="en-US" dirty="0"/>
              <a:t> </a:t>
            </a:r>
            <a:r>
              <a:rPr lang="en-US" dirty="0" smtClean="0"/>
              <a:t>СКС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3421990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3730"/>
            <a:ext cx="12701754" cy="6412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Обзор ПО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7" y="1978560"/>
            <a:ext cx="11599885" cy="727339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752993" y="914618"/>
            <a:ext cx="3347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Helvetica Neue" charset="0"/>
              </a:rPr>
              <a:t>NanoCAD</a:t>
            </a:r>
            <a:r>
              <a:rPr lang="en-US" i="1" dirty="0" smtClean="0">
                <a:latin typeface="Helvetica Neue" charset="0"/>
              </a:rPr>
              <a:t> </a:t>
            </a:r>
            <a:r>
              <a:rPr lang="en-US" i="1" dirty="0">
                <a:latin typeface="Helvetica Neue" charset="0"/>
              </a:rPr>
              <a:t>СКС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5650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3730"/>
            <a:ext cx="12701754" cy="6412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smtClean="0"/>
              <a:t>Обзор ПО</a:t>
            </a:r>
            <a:endParaRPr lang="en-US" dirty="0"/>
          </a:p>
        </p:txBody>
      </p:sp>
      <p:pic>
        <p:nvPicPr>
          <p:cNvPr id="2" name="MagiCAD 2014.11 for Revit_ Supply cable routes with cable length, weight and su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51" y="138584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38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Полезные ссылки по СКС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03047" y="379668"/>
            <a:ext cx="12465302" cy="8966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ru-RU" sz="3200" dirty="0">
                <a:hlinkClick r:id="rId3"/>
              </a:rPr>
              <a:t>СКС (структурированная кабельная </a:t>
            </a:r>
            <a:r>
              <a:rPr lang="ru-RU" sz="3200" dirty="0" smtClean="0">
                <a:hlinkClick r:id="rId3"/>
              </a:rPr>
              <a:t>система)</a:t>
            </a:r>
            <a:r>
              <a:rPr lang="ru-RU" sz="3200" dirty="0">
                <a:hlinkClick r:id="rId3"/>
              </a:rPr>
              <a:t> </a:t>
            </a:r>
            <a:r>
              <a:rPr lang="en-US" sz="3200" dirty="0" smtClean="0">
                <a:hlinkClick r:id="rId3"/>
              </a:rPr>
              <a:t>http</a:t>
            </a:r>
            <a:r>
              <a:rPr lang="en-US" sz="3200" dirty="0">
                <a:hlinkClick r:id="rId3"/>
              </a:rPr>
              <a:t>://</a:t>
            </a:r>
            <a:r>
              <a:rPr lang="en-US" sz="3200" dirty="0" smtClean="0">
                <a:hlinkClick r:id="rId3"/>
              </a:rPr>
              <a:t>ockc.ru</a:t>
            </a:r>
            <a:endParaRPr lang="en-US" sz="3200" dirty="0" smtClean="0"/>
          </a:p>
          <a:p>
            <a:pPr marL="742950" indent="-742950" algn="l">
              <a:buFont typeface="+mj-lt"/>
              <a:buAutoNum type="arabicPeriod"/>
            </a:pPr>
            <a:endParaRPr lang="ru-RU" sz="3200" dirty="0" smtClean="0"/>
          </a:p>
          <a:p>
            <a:pPr marL="742950" indent="-742950" algn="l">
              <a:buFont typeface="+mj-lt"/>
              <a:buAutoNum type="arabicPeriod"/>
            </a:pPr>
            <a:r>
              <a:rPr lang="en-US" sz="3200" dirty="0"/>
              <a:t>CABA White Papers </a:t>
            </a:r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www.caba.org/CABA/Research/White_Papers.aspx?WebsiteKey=451e6c9e-f8f5-4af2-b355-ee1dbdd2c908&amp;hkey=dc58d25d-3db4-4273-b05f-471d8d30e00b</a:t>
            </a:r>
            <a:endParaRPr lang="ru-RU" sz="3200" dirty="0" smtClean="0"/>
          </a:p>
          <a:p>
            <a:pPr marL="742950" indent="-742950" algn="l">
              <a:buFont typeface="+mj-lt"/>
              <a:buAutoNum type="arabicPeriod"/>
            </a:pPr>
            <a:endParaRPr lang="ru-RU" sz="3200" dirty="0" smtClean="0"/>
          </a:p>
          <a:p>
            <a:pPr marL="742950" indent="-742950" algn="l">
              <a:buFont typeface="+mj-lt"/>
              <a:buAutoNum type="arabicPeriod"/>
            </a:pPr>
            <a:r>
              <a:rPr lang="en-US" sz="3200" dirty="0">
                <a:hlinkClick r:id="rId5"/>
              </a:rPr>
              <a:t>What is Structured </a:t>
            </a:r>
            <a:r>
              <a:rPr lang="en-US" sz="3200" dirty="0" smtClean="0">
                <a:hlinkClick r:id="rId5"/>
              </a:rPr>
              <a:t>Cabling</a:t>
            </a:r>
            <a:r>
              <a:rPr lang="ru-RU" sz="3200" dirty="0">
                <a:hlinkClick r:id="rId5"/>
              </a:rPr>
              <a:t> </a:t>
            </a:r>
            <a:r>
              <a:rPr lang="en-US" sz="3200" dirty="0" smtClean="0">
                <a:hlinkClick r:id="rId5"/>
              </a:rPr>
              <a:t>http</a:t>
            </a:r>
            <a:r>
              <a:rPr lang="en-US" sz="3200" dirty="0">
                <a:hlinkClick r:id="rId5"/>
              </a:rPr>
              <a:t>://structuredcabling.com/what-is-structured-cabling-2</a:t>
            </a:r>
            <a:r>
              <a:rPr lang="en-US" sz="3200" dirty="0" smtClean="0">
                <a:hlinkClick r:id="rId5"/>
              </a:rPr>
              <a:t>/</a:t>
            </a:r>
            <a:endParaRPr lang="en-US" sz="3200" dirty="0" smtClean="0"/>
          </a:p>
          <a:p>
            <a:pPr marL="742950" indent="-742950" algn="l">
              <a:buFont typeface="+mj-lt"/>
              <a:buAutoNum type="arabicPeriod"/>
            </a:pPr>
            <a:endParaRPr lang="ru-RU" sz="3200" dirty="0" smtClean="0"/>
          </a:p>
          <a:p>
            <a:pPr marL="742950" indent="-742950" algn="l">
              <a:buFont typeface="+mj-lt"/>
              <a:buAutoNum type="arabicPeriod"/>
            </a:pPr>
            <a:r>
              <a:rPr lang="ru-RU" sz="3200" dirty="0"/>
              <a:t>ОТКРЫТЫЙ СТАНДАРТ OSSIRIUS SCS </a:t>
            </a:r>
            <a:r>
              <a:rPr lang="ru-RU" sz="3200" dirty="0" smtClean="0"/>
              <a:t>702</a:t>
            </a:r>
            <a:r>
              <a:rPr lang="en-US" sz="3200" dirty="0" smtClean="0"/>
              <a:t> </a:t>
            </a: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://1labi.com/content/view/33/33</a:t>
            </a:r>
            <a:r>
              <a:rPr lang="en-US" sz="3200" dirty="0" smtClean="0">
                <a:hlinkClick r:id="rId6"/>
              </a:rPr>
              <a:t>/</a:t>
            </a:r>
            <a:endParaRPr lang="en-US" sz="3200" dirty="0" smtClean="0"/>
          </a:p>
          <a:p>
            <a:pPr marL="742950" indent="-742950" algn="l">
              <a:buFont typeface="+mj-lt"/>
              <a:buAutoNum type="arabicPeriod"/>
            </a:pPr>
            <a:r>
              <a:rPr lang="ru-RU" sz="3200" dirty="0" smtClean="0"/>
              <a:t>Шаблоны для </a:t>
            </a:r>
            <a:r>
              <a:rPr lang="en-US" sz="3200" dirty="0" smtClean="0"/>
              <a:t>Visio </a:t>
            </a:r>
            <a:r>
              <a:rPr lang="ru-RU" sz="3200" dirty="0" smtClean="0"/>
              <a:t>на английском языке </a:t>
            </a:r>
            <a:r>
              <a:rPr lang="en-US" sz="3200" dirty="0">
                <a:hlinkClick r:id="rId7"/>
              </a:rPr>
              <a:t>https://</a:t>
            </a:r>
            <a:r>
              <a:rPr lang="en-US" sz="3200" dirty="0" smtClean="0">
                <a:hlinkClick r:id="rId7"/>
              </a:rPr>
              <a:t>www.nexans.ru/eservice/Russia-ru_RU/navigateproduct_574827/Nexans_Visio_Template_3_1_with_NVT_3D.html</a:t>
            </a:r>
            <a:endParaRPr lang="ru-RU" sz="3200" dirty="0" smtClean="0"/>
          </a:p>
          <a:p>
            <a:pPr marL="742950" indent="-742950" algn="l">
              <a:buFont typeface="+mj-lt"/>
              <a:buAutoNum type="arabicPeriod"/>
            </a:pPr>
            <a:endParaRPr kumimoji="0" lang="ru-RU" sz="3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66584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40" name="10. Дополнительные материалы"/>
          <p:cNvSpPr txBox="1">
            <a:spLocks noGrp="1"/>
          </p:cNvSpPr>
          <p:nvPr>
            <p:ph type="body" idx="13"/>
          </p:nvPr>
        </p:nvSpPr>
        <p:spPr>
          <a:xfrm>
            <a:off x="531749" y="209531"/>
            <a:ext cx="11941302" cy="6096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300">
                <a:solidFill>
                  <a:srgbClr val="FFFFFF"/>
                </a:solidFill>
              </a:defRPr>
            </a:pPr>
            <a:r>
              <a:t>10. Дополнительные материалы</a:t>
            </a:r>
          </a:p>
        </p:txBody>
      </p:sp>
      <p:pic>
        <p:nvPicPr>
          <p:cNvPr id="441" name="IB2S-Logo-new.jpg" descr="IB2S-Logo-ne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1490" y="1980369"/>
            <a:ext cx="3593829" cy="2123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Примеры слаботочных систем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389957" y="1010054"/>
            <a:ext cx="1021218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Система безопасности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57" y="1739144"/>
            <a:ext cx="10212185" cy="74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314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"/>
          <a:stretch/>
        </p:blipFill>
        <p:spPr>
          <a:xfrm>
            <a:off x="4489052" y="3855201"/>
            <a:ext cx="8331944" cy="5396749"/>
          </a:xfrm>
          <a:prstGeom prst="rect">
            <a:avLst/>
          </a:prstGeom>
        </p:spPr>
      </p:pic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Примеры слаботочных систем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389957" y="1010054"/>
            <a:ext cx="1021218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Системы безопасности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973145"/>
              </p:ext>
            </p:extLst>
          </p:nvPr>
        </p:nvGraphicFramePr>
        <p:xfrm>
          <a:off x="419244" y="2656447"/>
          <a:ext cx="4202631" cy="2272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Visio" r:id="rId5" imgW="5993511" imgH="3241548" progId="Visio.Drawing.11">
                  <p:embed/>
                </p:oleObj>
              </mc:Choice>
              <mc:Fallback>
                <p:oleObj name="Visio" r:id="rId5" imgW="5993511" imgH="324154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244" y="2656447"/>
                        <a:ext cx="4202631" cy="2272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9245" y="2076332"/>
            <a:ext cx="420263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Системы Видеонаблюдения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7922" y="3320832"/>
            <a:ext cx="420263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Системы контроля доступа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477" y="6916189"/>
            <a:ext cx="4620341" cy="27167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477" y="5613949"/>
            <a:ext cx="420263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Системы </a:t>
            </a:r>
            <a:r>
              <a:rPr kumimoji="0" lang="ru-RU" sz="2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пожарной безопасности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38507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Примеры слаботочных систем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389957" y="831832"/>
            <a:ext cx="1021218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Инженерные системы</a:t>
            </a:r>
            <a:r>
              <a:rPr kumimoji="0" lang="ru-RU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 здания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47" y="1538867"/>
            <a:ext cx="12315673" cy="75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6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Примеры слаботочных систем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389957" y="831832"/>
            <a:ext cx="1021218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Инженерные системы</a:t>
            </a:r>
            <a:r>
              <a:rPr kumimoji="0" lang="ru-RU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 здания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247" y="1466833"/>
            <a:ext cx="9654810" cy="793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20862" y="1664027"/>
            <a:ext cx="1840694" cy="68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Aft>
                <a:spcPts val="1000"/>
              </a:spcAft>
            </a:pPr>
            <a:r>
              <a:rPr lang="ru-RU" altLang="zh-HK" sz="1600" b="1" dirty="0" smtClean="0">
                <a:solidFill>
                  <a:srgbClr val="000066"/>
                </a:solidFill>
                <a:latin typeface="Arial" charset="0"/>
                <a:ea typeface="PMingLiU" charset="-120"/>
              </a:rPr>
              <a:t>Уровень управления</a:t>
            </a:r>
            <a:endParaRPr lang="en-US" altLang="ru-RU" sz="1600" dirty="0">
              <a:solidFill>
                <a:srgbClr val="000066"/>
              </a:solidFill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32961" y="4329414"/>
            <a:ext cx="1808386" cy="98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ts val="100"/>
              </a:spcBef>
              <a:spcAft>
                <a:spcPts val="100"/>
              </a:spcAft>
            </a:pPr>
            <a:r>
              <a:rPr lang="ru-RU" altLang="zh-HK" sz="1600" b="1" dirty="0" smtClean="0">
                <a:solidFill>
                  <a:srgbClr val="000066"/>
                </a:solidFill>
                <a:latin typeface="Arial" charset="0"/>
                <a:ea typeface="PMingLiU" charset="-120"/>
              </a:rPr>
              <a:t>Уровень автоматизации</a:t>
            </a:r>
            <a:endParaRPr lang="en-US" altLang="ru-RU" sz="1600" dirty="0">
              <a:solidFill>
                <a:srgbClr val="000066"/>
              </a:solidFill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42453" y="7039015"/>
            <a:ext cx="1394093" cy="72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Aft>
                <a:spcPts val="1000"/>
              </a:spcAft>
            </a:pPr>
            <a:r>
              <a:rPr lang="ru-RU" altLang="zh-HK" sz="1600" b="1" dirty="0" smtClean="0">
                <a:solidFill>
                  <a:srgbClr val="000066"/>
                </a:solidFill>
                <a:latin typeface="Arial" charset="0"/>
                <a:ea typeface="PMingLiU" charset="-120"/>
              </a:rPr>
              <a:t>Полевой уровень</a:t>
            </a:r>
            <a:endParaRPr lang="en-US" altLang="ru-RU" sz="1600" dirty="0">
              <a:solidFill>
                <a:srgbClr val="000066"/>
              </a:solidFill>
            </a:endParaRPr>
          </a:p>
        </p:txBody>
      </p:sp>
      <p:sp>
        <p:nvSpPr>
          <p:cNvPr id="11" name="Down Arrow 8"/>
          <p:cNvSpPr>
            <a:spLocks noChangeArrowheads="1"/>
          </p:cNvSpPr>
          <p:nvPr/>
        </p:nvSpPr>
        <p:spPr bwMode="auto">
          <a:xfrm>
            <a:off x="11742897" y="2847322"/>
            <a:ext cx="457200" cy="5888721"/>
          </a:xfrm>
          <a:prstGeom prst="downArrow">
            <a:avLst>
              <a:gd name="adj1" fmla="val 50000"/>
              <a:gd name="adj2" fmla="val 50011"/>
            </a:avLst>
          </a:prstGeom>
          <a:solidFill>
            <a:srgbClr val="6698F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en-US" altLang="ru-RU">
              <a:solidFill>
                <a:srgbClr val="000000"/>
              </a:solidFill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11188931" y="2352023"/>
            <a:ext cx="155621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Aft>
                <a:spcPts val="1000"/>
              </a:spcAft>
            </a:pPr>
            <a:r>
              <a:rPr lang="ru-RU" altLang="zh-HK" sz="1600" b="1" smtClean="0">
                <a:solidFill>
                  <a:srgbClr val="000066"/>
                </a:solidFill>
                <a:latin typeface="Arial" charset="0"/>
                <a:ea typeface="PMingLiU" charset="-120"/>
              </a:rPr>
              <a:t>Повышается</a:t>
            </a:r>
            <a:endParaRPr lang="en-US" altLang="ru-RU" sz="1600" dirty="0">
              <a:solidFill>
                <a:srgbClr val="000066"/>
              </a:solidFill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1188930" y="8736044"/>
            <a:ext cx="155621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Aft>
                <a:spcPts val="1000"/>
              </a:spcAft>
            </a:pPr>
            <a:r>
              <a:rPr lang="ru-RU" altLang="zh-HK" sz="1600" b="1" smtClean="0">
                <a:solidFill>
                  <a:srgbClr val="000066"/>
                </a:solidFill>
                <a:latin typeface="Arial" charset="0"/>
                <a:ea typeface="PMingLiU" charset="-120"/>
              </a:rPr>
              <a:t>Понижается</a:t>
            </a:r>
            <a:endParaRPr lang="en-US" altLang="ru-RU" sz="16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189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Примеры слаботочных систем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389957" y="831832"/>
            <a:ext cx="1021218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Телекоммуникационные системы здания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" y="1429321"/>
            <a:ext cx="6539546" cy="434225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9"/>
          <a:stretch/>
        </p:blipFill>
        <p:spPr>
          <a:xfrm>
            <a:off x="6616751" y="4521662"/>
            <a:ext cx="6223000" cy="47302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03047" y="6357602"/>
            <a:ext cx="60723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Телекоммуникационная система 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обеспечивает 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функционирование: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проводной 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локальной 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сети,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ru-RU" sz="2400" dirty="0" err="1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Wi-Fi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сотовой 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связи внутри здания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передачу 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аудио- и 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видеоданных</a:t>
            </a:r>
            <a:endParaRPr lang="ru-RU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616751" y="1627057"/>
            <a:ext cx="62609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Важной тенденцией в области построения 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зданий 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является организация единой коммуникационной инфраструктуры, способной поддерживать функционирование проводной и беспроводной 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сети.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445174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Интегрированные системы</a:t>
            </a:r>
            <a:endParaRPr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8699" y="947214"/>
            <a:ext cx="12574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Объединение и подключение датчиков и других устройств в рамках единой инфраструктуры, равно как и организация межмашинных коммуникаций, являются фундаментальными предпосылками набирающей популярность концепции Интернета вещей (</a:t>
            </a:r>
            <a:r>
              <a:rPr lang="ru-RU" sz="2400" dirty="0" err="1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IoT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algn="just"/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Применительно 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к системам интеллектуальных зданий в последнее время все чаще говорят об Интернете вещей в зданиях — </a:t>
            </a:r>
            <a:r>
              <a:rPr lang="ru-RU" sz="2400" dirty="0" err="1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Building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sz="2400" dirty="0" err="1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Internet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sz="2400" dirty="0" err="1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sz="2400" dirty="0" err="1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Things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ru-RU" sz="2400" dirty="0" err="1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BIoT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algn="just"/>
            <a:r>
              <a:rPr lang="ru-RU" sz="2400" dirty="0" err="1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BIoT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можно определить как 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«наложенную IP-сеть, обеспечивающую подключения всех систем здания, а также мониторинг, анализ и контроль этих систем без вмешательства человека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».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03047" y="4109584"/>
            <a:ext cx="1021218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Преимущества интегрированных решений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3047" y="4903266"/>
            <a:ext cx="1248035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Обеспечение передачи телекоммуникационного сигнала и электропитания 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- например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, развитие технологии подачи электропитания по сети </a:t>
            </a:r>
            <a:r>
              <a:rPr lang="ru-RU" sz="2400" dirty="0" err="1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Ethernet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ru-RU" sz="2400" dirty="0" err="1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PoE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) позволяет уже сегодня использовать слаботочную проводку для подключения светодиодных 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светильников</a:t>
            </a:r>
          </a:p>
          <a:p>
            <a:pPr algn="just"/>
            <a:r>
              <a:rPr lang="ru-RU" sz="2400" b="1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Передача голоса, видео и данных по одному каналу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например, технология </a:t>
            </a:r>
            <a:r>
              <a:rPr lang="ru-RU" sz="2400" dirty="0" err="1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HDBase-T</a:t>
            </a:r>
            <a:r>
              <a:rPr lang="ru-RU" sz="2400" dirty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открывает дорогу передаче по той же сети 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качественной телефонной связи и </a:t>
            </a:r>
            <a:r>
              <a:rPr lang="ru-RU" sz="2400" dirty="0" err="1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видеоконтента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just"/>
            <a:r>
              <a:rPr lang="ru-RU" sz="2400" b="1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Сокращение количества кабелей </a:t>
            </a:r>
            <a:r>
              <a:rPr lang="mr-IN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за счет предоставления</a:t>
            </a:r>
            <a:r>
              <a:rPr lang="en-US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различных услуг по одному физическому каналу передачи данных </a:t>
            </a:r>
          </a:p>
          <a:p>
            <a:pPr algn="just"/>
            <a:r>
              <a:rPr lang="ru-RU" sz="2400" b="1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Унификация протоколов передачи данных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в пользу протокола </a:t>
            </a:r>
            <a:r>
              <a:rPr lang="en-US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TCP/IP</a:t>
            </a:r>
            <a:endParaRPr lang="ru-RU" sz="2400" dirty="0" smtClean="0">
              <a:solidFill>
                <a:srgbClr val="43464B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ru-RU" sz="2400" b="1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Повышение надежности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за счет уменьшения количества точек отказа</a:t>
            </a:r>
          </a:p>
          <a:p>
            <a:pPr algn="just"/>
            <a:r>
              <a:rPr lang="ru-RU" sz="2400" b="1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Снижение эксплуатационных затрат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в виду того, что используется только одна стандартная сеть связи на объекте</a:t>
            </a:r>
          </a:p>
          <a:p>
            <a:pPr algn="just"/>
            <a:r>
              <a:rPr lang="ru-RU" sz="2400" b="1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Взаимодействие систем между собой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ru-RU" sz="2400" dirty="0" smtClean="0">
                <a:solidFill>
                  <a:srgbClr val="43464B"/>
                </a:solidFill>
                <a:latin typeface="Times New Roman" charset="0"/>
                <a:ea typeface="Times New Roman" charset="0"/>
                <a:cs typeface="Times New Roman" charset="0"/>
              </a:rPr>
              <a:t> исключение лишнего оборудования </a:t>
            </a:r>
            <a:endParaRPr lang="ru-RU" sz="2400" dirty="0">
              <a:solidFill>
                <a:srgbClr val="43464B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22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24" name="1.3. Принцип сохранения информации"/>
          <p:cNvSpPr txBox="1">
            <a:spLocks noGrp="1"/>
          </p:cNvSpPr>
          <p:nvPr>
            <p:ph type="body" idx="13"/>
          </p:nvPr>
        </p:nvSpPr>
        <p:spPr>
          <a:xfrm>
            <a:off x="303047" y="196831"/>
            <a:ext cx="12701754" cy="635001"/>
          </a:xfrm>
          <a:prstGeom prst="rect">
            <a:avLst/>
          </a:prstGeom>
        </p:spPr>
        <p:txBody>
          <a:bodyPr/>
          <a:lstStyle/>
          <a:p>
            <a:pPr marL="0" lvl="3" indent="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</a:defRPr>
            </a:pPr>
            <a:r>
              <a:rPr lang="ru-RU" dirty="0" smtClean="0"/>
              <a:t>Интегрированные системы</a:t>
            </a:r>
            <a:endParaRPr dirty="0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309182"/>
              </p:ext>
            </p:extLst>
          </p:nvPr>
        </p:nvGraphicFramePr>
        <p:xfrm>
          <a:off x="303047" y="1216429"/>
          <a:ext cx="5365580" cy="5832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Visio" r:id="rId4" imgW="4435983" imgH="4361485" progId="Visio.Drawing.11">
                  <p:embed/>
                </p:oleObj>
              </mc:Choice>
              <mc:Fallback>
                <p:oleObj name="Visio" r:id="rId4" imgW="4435983" imgH="436148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47" y="1216429"/>
                        <a:ext cx="5365580" cy="5832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469539"/>
              </p:ext>
            </p:extLst>
          </p:nvPr>
        </p:nvGraphicFramePr>
        <p:xfrm>
          <a:off x="6113135" y="1618210"/>
          <a:ext cx="6603102" cy="5181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Visio" r:id="rId6" imgW="7362063" imgH="7141261" progId="Visio.Drawing.11">
                  <p:embed/>
                </p:oleObj>
              </mc:Choice>
              <mc:Fallback>
                <p:oleObj name="Visio" r:id="rId6" imgW="7362063" imgH="714126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3135" y="1618210"/>
                        <a:ext cx="6603102" cy="5181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Стрелка вправо 1"/>
          <p:cNvSpPr/>
          <p:nvPr/>
        </p:nvSpPr>
        <p:spPr>
          <a:xfrm>
            <a:off x="5668627" y="3757353"/>
            <a:ext cx="582544" cy="375458"/>
          </a:xfrm>
          <a:prstGeom prst="rightArrow">
            <a:avLst/>
          </a:prstGeom>
          <a:blipFill rotWithShape="1">
            <a:blip r:embed="rId8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4911" y="8016517"/>
            <a:ext cx="12440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charset="0"/>
                <a:ea typeface="Times New Roman" charset="0"/>
                <a:cs typeface="Times New Roman" charset="0"/>
              </a:rPr>
              <a:t>Переход от разрозненных систем к единой интегрированной системе управления и мониторинга</a:t>
            </a:r>
            <a:endParaRPr lang="ru-RU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8847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3048</Words>
  <Application>Microsoft Macintosh PowerPoint</Application>
  <PresentationFormat>Другой</PresentationFormat>
  <Paragraphs>236</Paragraphs>
  <Slides>24</Slides>
  <Notes>22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5" baseType="lpstr">
      <vt:lpstr>Arial Hebrew Scholar</vt:lpstr>
      <vt:lpstr>Avenir Roman</vt:lpstr>
      <vt:lpstr>DIN Alternate</vt:lpstr>
      <vt:lpstr>Helvetica Light</vt:lpstr>
      <vt:lpstr>Helvetica Neue</vt:lpstr>
      <vt:lpstr>PMingLiU</vt:lpstr>
      <vt:lpstr>Arial</vt:lpstr>
      <vt:lpstr>Helvetica</vt:lpstr>
      <vt:lpstr>Times New Roman</vt:lpstr>
      <vt:lpstr>White</vt:lpstr>
      <vt:lpstr>Visio</vt:lpstr>
      <vt:lpstr>Интегрированный проект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Интегрированный проект</dc:title>
  <cp:lastModifiedBy>Сергей Волков</cp:lastModifiedBy>
  <cp:revision>66</cp:revision>
  <dcterms:modified xsi:type="dcterms:W3CDTF">2017-12-02T06:22:04Z</dcterms:modified>
</cp:coreProperties>
</file>